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notesMasterIdLst>
    <p:notesMasterId r:id="rId31"/>
  </p:notesMasterIdLst>
  <p:handoutMasterIdLst>
    <p:handoutMasterId r:id="rId32"/>
  </p:handoutMasterIdLst>
  <p:sldIdLst>
    <p:sldId id="329" r:id="rId5"/>
    <p:sldId id="315" r:id="rId6"/>
    <p:sldId id="355" r:id="rId7"/>
    <p:sldId id="344" r:id="rId8"/>
    <p:sldId id="345" r:id="rId9"/>
    <p:sldId id="346" r:id="rId10"/>
    <p:sldId id="334" r:id="rId11"/>
    <p:sldId id="343" r:id="rId12"/>
    <p:sldId id="347" r:id="rId13"/>
    <p:sldId id="348" r:id="rId14"/>
    <p:sldId id="349" r:id="rId15"/>
    <p:sldId id="351" r:id="rId16"/>
    <p:sldId id="353" r:id="rId17"/>
    <p:sldId id="352" r:id="rId18"/>
    <p:sldId id="356" r:id="rId19"/>
    <p:sldId id="350" r:id="rId20"/>
    <p:sldId id="357" r:id="rId21"/>
    <p:sldId id="322" r:id="rId22"/>
    <p:sldId id="333" r:id="rId23"/>
    <p:sldId id="358" r:id="rId24"/>
    <p:sldId id="335" r:id="rId25"/>
    <p:sldId id="336" r:id="rId26"/>
    <p:sldId id="337" r:id="rId27"/>
    <p:sldId id="338" r:id="rId28"/>
    <p:sldId id="339" r:id="rId29"/>
    <p:sldId id="342" r:id="rId3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185">
          <p15:clr>
            <a:srgbClr val="A4A3A4"/>
          </p15:clr>
        </p15:guide>
        <p15:guide id="2" pos="39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969696"/>
    <a:srgbClr val="A6A6A6"/>
    <a:srgbClr val="4C1213"/>
    <a:srgbClr val="690304"/>
    <a:srgbClr val="9E9A95"/>
    <a:srgbClr val="382E25"/>
    <a:srgbClr val="C17945"/>
    <a:srgbClr val="31526A"/>
    <a:srgbClr val="252626"/>
    <a:srgbClr val="C6BFB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875" autoAdjust="0"/>
    <p:restoredTop sz="96190" autoAdjust="0"/>
  </p:normalViewPr>
  <p:slideViewPr>
    <p:cSldViewPr snapToGrid="0" snapToObjects="1">
      <p:cViewPr>
        <p:scale>
          <a:sx n="150" d="100"/>
          <a:sy n="150" d="100"/>
        </p:scale>
        <p:origin x="968" y="368"/>
      </p:cViewPr>
      <p:guideLst>
        <p:guide orient="horz" pos="3185"/>
        <p:guide pos="39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49" d="100"/>
        <a:sy n="149" d="100"/>
      </p:scale>
      <p:origin x="0" y="0"/>
    </p:cViewPr>
  </p:sorterViewPr>
  <p:notesViewPr>
    <p:cSldViewPr snapToGrid="0" snapToObjects="1">
      <p:cViewPr varScale="1">
        <p:scale>
          <a:sx n="132" d="100"/>
          <a:sy n="132" d="100"/>
        </p:scale>
        <p:origin x="-5920" y="-12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87859BD-4604-2843-976C-9F2DEE3C79DB}" type="datetimeFigureOut">
              <a:rPr lang="en-US" smtClean="0"/>
              <a:t>4/15/19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EB64456-6A4C-DF40-836A-7ED7CB7228F1}" type="slidenum">
              <a:rPr lang="en-US" smtClean="0"/>
              <a:t>‹#›</a:t>
            </a:fld>
            <a:endParaRPr lang="en-US"/>
          </a:p>
        </p:txBody>
      </p:sp>
    </p:spTree>
    <p:extLst>
      <p:ext uri="{BB962C8B-B14F-4D97-AF65-F5344CB8AC3E}">
        <p14:creationId xmlns:p14="http://schemas.microsoft.com/office/powerpoint/2010/main" val="2632783248"/>
      </p:ext>
    </p:extLst>
  </p:cSld>
  <p:clrMap bg1="lt1" tx1="dk1" bg2="lt2" tx2="dk2" accent1="accent1" accent2="accent2" accent3="accent3" accent4="accent4" accent5="accent5" accent6="accent6" hlink="hlink" folHlink="folHlink"/>
</p:handoutMaster>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png>
</file>

<file path=ppt/media/image20.tiff>
</file>

<file path=ppt/media/image21.tiff>
</file>

<file path=ppt/media/image22.tiff>
</file>

<file path=ppt/media/image23.tiff>
</file>

<file path=ppt/media/image24.tiff>
</file>

<file path=ppt/media/image25.tiff>
</file>

<file path=ppt/media/image3.pn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E108F45-8DB7-E449-85E4-EC04F96DF3AA}" type="datetimeFigureOut">
              <a:rPr lang="en-US" smtClean="0"/>
              <a:t>4/15/19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706D261-4ACC-5E49-97C5-9D8FD2D9A3AF}" type="slidenum">
              <a:rPr lang="en-US" smtClean="0"/>
              <a:t>‹#›</a:t>
            </a:fld>
            <a:endParaRPr lang="en-US"/>
          </a:p>
        </p:txBody>
      </p:sp>
    </p:spTree>
    <p:extLst>
      <p:ext uri="{BB962C8B-B14F-4D97-AF65-F5344CB8AC3E}">
        <p14:creationId xmlns:p14="http://schemas.microsoft.com/office/powerpoint/2010/main" val="194734559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a:t>
            </a:fld>
            <a:endParaRPr lang="en-US"/>
          </a:p>
        </p:txBody>
      </p:sp>
    </p:spTree>
    <p:extLst>
      <p:ext uri="{BB962C8B-B14F-4D97-AF65-F5344CB8AC3E}">
        <p14:creationId xmlns:p14="http://schemas.microsoft.com/office/powerpoint/2010/main" val="7044440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10</a:t>
            </a:fld>
            <a:endParaRPr lang="en-US"/>
          </a:p>
        </p:txBody>
      </p:sp>
    </p:spTree>
    <p:extLst>
      <p:ext uri="{BB962C8B-B14F-4D97-AF65-F5344CB8AC3E}">
        <p14:creationId xmlns:p14="http://schemas.microsoft.com/office/powerpoint/2010/main" val="12760457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11</a:t>
            </a:fld>
            <a:endParaRPr lang="en-US"/>
          </a:p>
        </p:txBody>
      </p:sp>
    </p:spTree>
    <p:extLst>
      <p:ext uri="{BB962C8B-B14F-4D97-AF65-F5344CB8AC3E}">
        <p14:creationId xmlns:p14="http://schemas.microsoft.com/office/powerpoint/2010/main" val="37046018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06D261-4ACC-5E49-97C5-9D8FD2D9A3AF}" type="slidenum">
              <a:rPr lang="en-US" smtClean="0"/>
              <a:t>12</a:t>
            </a:fld>
            <a:endParaRPr lang="en-US"/>
          </a:p>
        </p:txBody>
      </p:sp>
    </p:spTree>
    <p:extLst>
      <p:ext uri="{BB962C8B-B14F-4D97-AF65-F5344CB8AC3E}">
        <p14:creationId xmlns:p14="http://schemas.microsoft.com/office/powerpoint/2010/main" val="18614644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13</a:t>
            </a:fld>
            <a:endParaRPr lang="en-US"/>
          </a:p>
        </p:txBody>
      </p:sp>
    </p:spTree>
    <p:extLst>
      <p:ext uri="{BB962C8B-B14F-4D97-AF65-F5344CB8AC3E}">
        <p14:creationId xmlns:p14="http://schemas.microsoft.com/office/powerpoint/2010/main" val="39783015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14</a:t>
            </a:fld>
            <a:endParaRPr lang="en-US"/>
          </a:p>
        </p:txBody>
      </p:sp>
    </p:spTree>
    <p:extLst>
      <p:ext uri="{BB962C8B-B14F-4D97-AF65-F5344CB8AC3E}">
        <p14:creationId xmlns:p14="http://schemas.microsoft.com/office/powerpoint/2010/main" val="39449540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15</a:t>
            </a:fld>
            <a:endParaRPr lang="en-US"/>
          </a:p>
        </p:txBody>
      </p:sp>
    </p:spTree>
    <p:extLst>
      <p:ext uri="{BB962C8B-B14F-4D97-AF65-F5344CB8AC3E}">
        <p14:creationId xmlns:p14="http://schemas.microsoft.com/office/powerpoint/2010/main" val="15934101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Write about Predictors </a:t>
            </a:r>
          </a:p>
          <a:p>
            <a:pPr marL="228600" indent="-228600">
              <a:buAutoNum type="arabicPeriod"/>
            </a:pPr>
            <a:r>
              <a:rPr lang="en-US" dirty="0"/>
              <a:t>Use </a:t>
            </a:r>
            <a:r>
              <a:rPr lang="en-US" dirty="0" err="1"/>
              <a:t>polr</a:t>
            </a:r>
            <a:r>
              <a:rPr lang="en-US" dirty="0"/>
              <a:t> model</a:t>
            </a:r>
          </a:p>
          <a:p>
            <a:pPr marL="228600" indent="-228600">
              <a:buAutoNum type="arabicPeriod"/>
            </a:pPr>
            <a:r>
              <a:rPr lang="en-US" dirty="0"/>
              <a:t>Will start adding </a:t>
            </a:r>
          </a:p>
        </p:txBody>
      </p:sp>
      <p:sp>
        <p:nvSpPr>
          <p:cNvPr id="4" name="Slide Number Placeholder 3"/>
          <p:cNvSpPr>
            <a:spLocks noGrp="1"/>
          </p:cNvSpPr>
          <p:nvPr>
            <p:ph type="sldNum" sz="quarter" idx="5"/>
          </p:nvPr>
        </p:nvSpPr>
        <p:spPr/>
        <p:txBody>
          <a:bodyPr/>
          <a:lstStyle/>
          <a:p>
            <a:fld id="{9706D261-4ACC-5E49-97C5-9D8FD2D9A3AF}" type="slidenum">
              <a:rPr lang="en-US" smtClean="0"/>
              <a:t>16</a:t>
            </a:fld>
            <a:endParaRPr lang="en-US"/>
          </a:p>
        </p:txBody>
      </p:sp>
    </p:spTree>
    <p:extLst>
      <p:ext uri="{BB962C8B-B14F-4D97-AF65-F5344CB8AC3E}">
        <p14:creationId xmlns:p14="http://schemas.microsoft.com/office/powerpoint/2010/main" val="1113099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17</a:t>
            </a:fld>
            <a:endParaRPr lang="en-US"/>
          </a:p>
        </p:txBody>
      </p:sp>
    </p:spTree>
    <p:extLst>
      <p:ext uri="{BB962C8B-B14F-4D97-AF65-F5344CB8AC3E}">
        <p14:creationId xmlns:p14="http://schemas.microsoft.com/office/powerpoint/2010/main" val="22424648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a:t>
            </a:r>
          </a:p>
        </p:txBody>
      </p:sp>
      <p:sp>
        <p:nvSpPr>
          <p:cNvPr id="4" name="Slide Number Placeholder 3"/>
          <p:cNvSpPr>
            <a:spLocks noGrp="1"/>
          </p:cNvSpPr>
          <p:nvPr>
            <p:ph type="sldNum" sz="quarter" idx="5"/>
          </p:nvPr>
        </p:nvSpPr>
        <p:spPr/>
        <p:txBody>
          <a:bodyPr/>
          <a:lstStyle/>
          <a:p>
            <a:fld id="{9706D261-4ACC-5E49-97C5-9D8FD2D9A3AF}" type="slidenum">
              <a:rPr lang="en-US" smtClean="0"/>
              <a:t>18</a:t>
            </a:fld>
            <a:endParaRPr lang="en-US"/>
          </a:p>
        </p:txBody>
      </p:sp>
    </p:spTree>
    <p:extLst>
      <p:ext uri="{BB962C8B-B14F-4D97-AF65-F5344CB8AC3E}">
        <p14:creationId xmlns:p14="http://schemas.microsoft.com/office/powerpoint/2010/main" val="42106218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06D261-4ACC-5E49-97C5-9D8FD2D9A3AF}" type="slidenum">
              <a:rPr lang="en-US" smtClean="0"/>
              <a:t>19</a:t>
            </a:fld>
            <a:endParaRPr lang="en-US"/>
          </a:p>
        </p:txBody>
      </p:sp>
    </p:spTree>
    <p:extLst>
      <p:ext uri="{BB962C8B-B14F-4D97-AF65-F5344CB8AC3E}">
        <p14:creationId xmlns:p14="http://schemas.microsoft.com/office/powerpoint/2010/main" val="39676760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06D261-4ACC-5E49-97C5-9D8FD2D9A3AF}" type="slidenum">
              <a:rPr lang="en-US" smtClean="0"/>
              <a:t>2</a:t>
            </a:fld>
            <a:endParaRPr lang="en-US"/>
          </a:p>
        </p:txBody>
      </p:sp>
    </p:spTree>
    <p:extLst>
      <p:ext uri="{BB962C8B-B14F-4D97-AF65-F5344CB8AC3E}">
        <p14:creationId xmlns:p14="http://schemas.microsoft.com/office/powerpoint/2010/main" val="9794568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20</a:t>
            </a:fld>
            <a:endParaRPr lang="en-US"/>
          </a:p>
        </p:txBody>
      </p:sp>
    </p:spTree>
    <p:extLst>
      <p:ext uri="{BB962C8B-B14F-4D97-AF65-F5344CB8AC3E}">
        <p14:creationId xmlns:p14="http://schemas.microsoft.com/office/powerpoint/2010/main" val="32690672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 = 787</a:t>
            </a:r>
          </a:p>
          <a:p>
            <a:r>
              <a:rPr lang="en-US" dirty="0"/>
              <a:t>13 NA’s in gender</a:t>
            </a:r>
          </a:p>
          <a:p>
            <a:r>
              <a:rPr lang="en-US" dirty="0"/>
              <a:t>Country plot – 3</a:t>
            </a:r>
            <a:r>
              <a:rPr lang="en-US" baseline="30000" dirty="0"/>
              <a:t>rd</a:t>
            </a:r>
            <a:r>
              <a:rPr lang="en-US" dirty="0"/>
              <a:t>  highest (after India) is less than 30</a:t>
            </a:r>
          </a:p>
        </p:txBody>
      </p:sp>
      <p:sp>
        <p:nvSpPr>
          <p:cNvPr id="4" name="Slide Number Placeholder 3"/>
          <p:cNvSpPr>
            <a:spLocks noGrp="1"/>
          </p:cNvSpPr>
          <p:nvPr>
            <p:ph type="sldNum" sz="quarter" idx="5"/>
          </p:nvPr>
        </p:nvSpPr>
        <p:spPr/>
        <p:txBody>
          <a:bodyPr/>
          <a:lstStyle/>
          <a:p>
            <a:fld id="{9706D261-4ACC-5E49-97C5-9D8FD2D9A3AF}" type="slidenum">
              <a:rPr lang="en-US" smtClean="0"/>
              <a:t>21</a:t>
            </a:fld>
            <a:endParaRPr lang="en-US"/>
          </a:p>
        </p:txBody>
      </p:sp>
    </p:spTree>
    <p:extLst>
      <p:ext uri="{BB962C8B-B14F-4D97-AF65-F5344CB8AC3E}">
        <p14:creationId xmlns:p14="http://schemas.microsoft.com/office/powerpoint/2010/main" val="37576161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22</a:t>
            </a:fld>
            <a:endParaRPr lang="en-US"/>
          </a:p>
        </p:txBody>
      </p:sp>
    </p:spTree>
    <p:extLst>
      <p:ext uri="{BB962C8B-B14F-4D97-AF65-F5344CB8AC3E}">
        <p14:creationId xmlns:p14="http://schemas.microsoft.com/office/powerpoint/2010/main" val="4084596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23</a:t>
            </a:fld>
            <a:endParaRPr lang="en-US"/>
          </a:p>
        </p:txBody>
      </p:sp>
    </p:spTree>
    <p:extLst>
      <p:ext uri="{BB962C8B-B14F-4D97-AF65-F5344CB8AC3E}">
        <p14:creationId xmlns:p14="http://schemas.microsoft.com/office/powerpoint/2010/main" val="36951320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24</a:t>
            </a:fld>
            <a:endParaRPr lang="en-US"/>
          </a:p>
        </p:txBody>
      </p:sp>
    </p:spTree>
    <p:extLst>
      <p:ext uri="{BB962C8B-B14F-4D97-AF65-F5344CB8AC3E}">
        <p14:creationId xmlns:p14="http://schemas.microsoft.com/office/powerpoint/2010/main" val="27158884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25</a:t>
            </a:fld>
            <a:endParaRPr lang="en-US"/>
          </a:p>
        </p:txBody>
      </p:sp>
    </p:spTree>
    <p:extLst>
      <p:ext uri="{BB962C8B-B14F-4D97-AF65-F5344CB8AC3E}">
        <p14:creationId xmlns:p14="http://schemas.microsoft.com/office/powerpoint/2010/main" val="11984022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26</a:t>
            </a:fld>
            <a:endParaRPr lang="en-US"/>
          </a:p>
        </p:txBody>
      </p:sp>
    </p:spTree>
    <p:extLst>
      <p:ext uri="{BB962C8B-B14F-4D97-AF65-F5344CB8AC3E}">
        <p14:creationId xmlns:p14="http://schemas.microsoft.com/office/powerpoint/2010/main" val="7157605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3</a:t>
            </a:fld>
            <a:endParaRPr lang="en-US"/>
          </a:p>
        </p:txBody>
      </p:sp>
    </p:spTree>
    <p:extLst>
      <p:ext uri="{BB962C8B-B14F-4D97-AF65-F5344CB8AC3E}">
        <p14:creationId xmlns:p14="http://schemas.microsoft.com/office/powerpoint/2010/main" val="35613323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06D261-4ACC-5E49-97C5-9D8FD2D9A3AF}" type="slidenum">
              <a:rPr lang="en-US" smtClean="0"/>
              <a:t>4</a:t>
            </a:fld>
            <a:endParaRPr lang="en-US"/>
          </a:p>
        </p:txBody>
      </p:sp>
    </p:spTree>
    <p:extLst>
      <p:ext uri="{BB962C8B-B14F-4D97-AF65-F5344CB8AC3E}">
        <p14:creationId xmlns:p14="http://schemas.microsoft.com/office/powerpoint/2010/main" val="5846385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5</a:t>
            </a:fld>
            <a:endParaRPr lang="en-US"/>
          </a:p>
        </p:txBody>
      </p:sp>
    </p:spTree>
    <p:extLst>
      <p:ext uri="{BB962C8B-B14F-4D97-AF65-F5344CB8AC3E}">
        <p14:creationId xmlns:p14="http://schemas.microsoft.com/office/powerpoint/2010/main" val="13975105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6</a:t>
            </a:fld>
            <a:endParaRPr lang="en-US"/>
          </a:p>
        </p:txBody>
      </p:sp>
    </p:spTree>
    <p:extLst>
      <p:ext uri="{BB962C8B-B14F-4D97-AF65-F5344CB8AC3E}">
        <p14:creationId xmlns:p14="http://schemas.microsoft.com/office/powerpoint/2010/main" val="20932885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06D261-4ACC-5E49-97C5-9D8FD2D9A3AF}" type="slidenum">
              <a:rPr lang="en-US" smtClean="0"/>
              <a:t>7</a:t>
            </a:fld>
            <a:endParaRPr lang="en-US"/>
          </a:p>
        </p:txBody>
      </p:sp>
    </p:spTree>
    <p:extLst>
      <p:ext uri="{BB962C8B-B14F-4D97-AF65-F5344CB8AC3E}">
        <p14:creationId xmlns:p14="http://schemas.microsoft.com/office/powerpoint/2010/main" val="38048987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8</a:t>
            </a:fld>
            <a:endParaRPr lang="en-US"/>
          </a:p>
        </p:txBody>
      </p:sp>
    </p:spTree>
    <p:extLst>
      <p:ext uri="{BB962C8B-B14F-4D97-AF65-F5344CB8AC3E}">
        <p14:creationId xmlns:p14="http://schemas.microsoft.com/office/powerpoint/2010/main" val="12011135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9</a:t>
            </a:fld>
            <a:endParaRPr lang="en-US"/>
          </a:p>
        </p:txBody>
      </p:sp>
    </p:spTree>
    <p:extLst>
      <p:ext uri="{BB962C8B-B14F-4D97-AF65-F5344CB8AC3E}">
        <p14:creationId xmlns:p14="http://schemas.microsoft.com/office/powerpoint/2010/main" val="30392414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Title page">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p:cNvSpPr>
          <p:nvPr userDrawn="1">
            <p:ph type="title" hasCustomPrompt="1"/>
          </p:nvPr>
        </p:nvSpPr>
        <p:spPr>
          <a:xfrm>
            <a:off x="502903" y="2768208"/>
            <a:ext cx="7734221" cy="1114494"/>
          </a:xfrm>
        </p:spPr>
        <p:txBody>
          <a:bodyPr anchor="ctr">
            <a:normAutofit/>
          </a:bodyPr>
          <a:lstStyle>
            <a:lvl1pPr>
              <a:lnSpc>
                <a:spcPct val="90000"/>
              </a:lnSpc>
              <a:defRPr sz="4000" b="1" i="0" spc="0" baseline="0">
                <a:solidFill>
                  <a:schemeClr val="bg1"/>
                </a:solidFill>
                <a:latin typeface="Arial"/>
                <a:cs typeface="Arial"/>
              </a:defRPr>
            </a:lvl1pPr>
          </a:lstStyle>
          <a:p>
            <a:r>
              <a:rPr lang="en-US" dirty="0"/>
              <a:t>Unnecessarily extra long </a:t>
            </a:r>
            <a:br>
              <a:rPr lang="en-US" dirty="0"/>
            </a:br>
            <a:r>
              <a:rPr lang="en-US" dirty="0"/>
              <a:t>title of presentation</a:t>
            </a:r>
          </a:p>
        </p:txBody>
      </p:sp>
      <p:sp>
        <p:nvSpPr>
          <p:cNvPr id="9" name="Text Placeholder 19"/>
          <p:cNvSpPr>
            <a:spLocks noGrp="1"/>
          </p:cNvSpPr>
          <p:nvPr>
            <p:ph type="body" sz="quarter" idx="11" hasCustomPrompt="1"/>
          </p:nvPr>
        </p:nvSpPr>
        <p:spPr>
          <a:xfrm>
            <a:off x="530694" y="2445544"/>
            <a:ext cx="7734222" cy="252412"/>
          </a:xfrm>
        </p:spPr>
        <p:txBody>
          <a:bodyPr anchor="ctr">
            <a:noAutofit/>
          </a:bodyPr>
          <a:lstStyle>
            <a:lvl1pPr marL="0" indent="0">
              <a:buNone/>
              <a:defRPr sz="1800" b="0" spc="0" baseline="0">
                <a:solidFill>
                  <a:srgbClr val="A6A6A6"/>
                </a:solidFill>
                <a:latin typeface="Arial"/>
                <a:cs typeface="Arial"/>
              </a:defRPr>
            </a:lvl1pPr>
          </a:lstStyle>
          <a:p>
            <a:pPr lvl="0"/>
            <a:r>
              <a:rPr lang="en-US" dirty="0"/>
              <a:t>SUBHEAD OR NAME OF UNIT</a:t>
            </a:r>
          </a:p>
        </p:txBody>
      </p:sp>
      <p:pic>
        <p:nvPicPr>
          <p:cNvPr id="7" name="Picture 6">
            <a:extLst>
              <a:ext uri="{FF2B5EF4-FFF2-40B4-BE49-F238E27FC236}">
                <a16:creationId xmlns:a16="http://schemas.microsoft.com/office/drawing/2014/main" id="{0BD780B8-3A35-8743-BF49-0929B30328AF}"/>
              </a:ext>
            </a:extLst>
          </p:cNvPr>
          <p:cNvPicPr>
            <a:picLocks noChangeAspect="1"/>
          </p:cNvPicPr>
          <p:nvPr userDrawn="1"/>
        </p:nvPicPr>
        <p:blipFill>
          <a:blip r:embed="rId2"/>
          <a:stretch>
            <a:fillRect/>
          </a:stretch>
        </p:blipFill>
        <p:spPr>
          <a:xfrm>
            <a:off x="338764" y="-35901"/>
            <a:ext cx="3044952" cy="1141857"/>
          </a:xfrm>
          <a:prstGeom prst="rect">
            <a:avLst/>
          </a:prstGeom>
        </p:spPr>
      </p:pic>
    </p:spTree>
    <p:extLst>
      <p:ext uri="{BB962C8B-B14F-4D97-AF65-F5344CB8AC3E}">
        <p14:creationId xmlns:p14="http://schemas.microsoft.com/office/powerpoint/2010/main" val="950811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and photo: black">
    <p:bg>
      <p:bgPr>
        <a:solidFill>
          <a:srgbClr val="252626"/>
        </a:solidFill>
        <a:effectLst/>
      </p:bgPr>
    </p:bg>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1090863" y="962981"/>
            <a:ext cx="3999840" cy="806552"/>
          </a:xfrm>
          <a:prstGeom prst="rect">
            <a:avLst/>
          </a:prstGeom>
        </p:spPr>
        <p:txBody>
          <a:bodyPr vert="horz" lIns="91440" tIns="45720" rIns="91440" bIns="45720" rtlCol="0" anchor="ctr">
            <a:noAutofit/>
          </a:bodyPr>
          <a:lstStyle>
            <a:lvl1pPr>
              <a:defRPr sz="3000" b="1" i="0" spc="0">
                <a:solidFill>
                  <a:schemeClr val="bg1"/>
                </a:solidFill>
                <a:latin typeface="Arial"/>
                <a:cs typeface="Arial"/>
              </a:defRPr>
            </a:lvl1pPr>
          </a:lstStyle>
          <a:p>
            <a:r>
              <a:rPr lang="en-US" dirty="0"/>
              <a:t>Click to edit master title style</a:t>
            </a:r>
          </a:p>
        </p:txBody>
      </p:sp>
      <p:sp>
        <p:nvSpPr>
          <p:cNvPr id="8" name="Text Placeholder 2"/>
          <p:cNvSpPr>
            <a:spLocks noGrp="1"/>
          </p:cNvSpPr>
          <p:nvPr>
            <p:ph idx="1"/>
          </p:nvPr>
        </p:nvSpPr>
        <p:spPr>
          <a:xfrm>
            <a:off x="1090863" y="2065867"/>
            <a:ext cx="3999840" cy="2466638"/>
          </a:xfrm>
          <a:prstGeom prst="rect">
            <a:avLst/>
          </a:prstGeom>
        </p:spPr>
        <p:txBody>
          <a:bodyPr vert="horz" lIns="91440" tIns="45720" rIns="91440" bIns="45720" rtlCol="0">
            <a:normAutofit/>
          </a:bodyPr>
          <a:lstStyle>
            <a:lvl1pPr marL="342900" indent="-342900">
              <a:lnSpc>
                <a:spcPct val="100000"/>
              </a:lnSpc>
              <a:buFont typeface="Arial"/>
              <a:buChar char="•"/>
              <a:defRPr sz="1800">
                <a:solidFill>
                  <a:schemeClr val="bg1"/>
                </a:solidFill>
                <a:latin typeface="Arial"/>
                <a:cs typeface="Arial"/>
              </a:defRPr>
            </a:lvl1pPr>
            <a:lvl2pPr marL="742950" indent="-285750">
              <a:lnSpc>
                <a:spcPct val="100000"/>
              </a:lnSpc>
              <a:buFont typeface="Arial"/>
              <a:buChar char="•"/>
              <a:defRPr sz="1800">
                <a:solidFill>
                  <a:schemeClr val="bg1"/>
                </a:solidFill>
                <a:latin typeface="Arial"/>
                <a:cs typeface="Arial"/>
              </a:defRPr>
            </a:lvl2pPr>
            <a:lvl3pPr marL="1143000" indent="-228600">
              <a:lnSpc>
                <a:spcPct val="100000"/>
              </a:lnSpc>
              <a:buFont typeface="Arial"/>
              <a:buChar char="•"/>
              <a:defRPr sz="1800">
                <a:solidFill>
                  <a:schemeClr val="bg1"/>
                </a:solidFill>
                <a:latin typeface="Arial"/>
                <a:cs typeface="Arial"/>
              </a:defRPr>
            </a:lvl3pPr>
            <a:lvl4pPr marL="1600200" indent="-228600">
              <a:lnSpc>
                <a:spcPct val="100000"/>
              </a:lnSpc>
              <a:buFont typeface="Arial"/>
              <a:buChar char="•"/>
              <a:defRPr sz="1800">
                <a:solidFill>
                  <a:schemeClr val="bg1"/>
                </a:solidFill>
                <a:latin typeface="Arial"/>
                <a:cs typeface="Arial"/>
              </a:defRPr>
            </a:lvl4pPr>
            <a:lvl5pPr marL="2057400" indent="-228600">
              <a:lnSpc>
                <a:spcPct val="100000"/>
              </a:lnSpc>
              <a:buFont typeface="Arial"/>
              <a:buChar char="•"/>
              <a:defRPr sz="1800">
                <a:solidFill>
                  <a:schemeClr val="bg1"/>
                </a:solidFill>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Picture Placeholder 9"/>
          <p:cNvSpPr>
            <a:spLocks noGrp="1"/>
          </p:cNvSpPr>
          <p:nvPr>
            <p:ph type="pic" sz="quarter" idx="10"/>
          </p:nvPr>
        </p:nvSpPr>
        <p:spPr>
          <a:xfrm>
            <a:off x="5564910" y="962981"/>
            <a:ext cx="3289670" cy="3569524"/>
          </a:xfrm>
        </p:spPr>
        <p:txBody>
          <a:bodyPr/>
          <a:lstStyle/>
          <a:p>
            <a:r>
              <a:rPr lang="en-US"/>
              <a:t>Click icon to add picture</a:t>
            </a:r>
            <a:endParaRPr lang="en-US" dirty="0"/>
          </a:p>
        </p:txBody>
      </p:sp>
      <p:pic>
        <p:nvPicPr>
          <p:cNvPr id="13" name="Picture 12">
            <a:extLst>
              <a:ext uri="{FF2B5EF4-FFF2-40B4-BE49-F238E27FC236}">
                <a16:creationId xmlns:a16="http://schemas.microsoft.com/office/drawing/2014/main" id="{C46E9AC3-F08E-BA40-BE37-42D7311303A6}"/>
              </a:ext>
            </a:extLst>
          </p:cNvPr>
          <p:cNvPicPr>
            <a:picLocks noChangeAspect="1"/>
          </p:cNvPicPr>
          <p:nvPr userDrawn="1"/>
        </p:nvPicPr>
        <p:blipFill rotWithShape="1">
          <a:blip r:embed="rId2"/>
          <a:srcRect b="9274"/>
          <a:stretch/>
        </p:blipFill>
        <p:spPr>
          <a:xfrm>
            <a:off x="271420" y="-576087"/>
            <a:ext cx="657379" cy="1319502"/>
          </a:xfrm>
          <a:prstGeom prst="rect">
            <a:avLst/>
          </a:prstGeom>
        </p:spPr>
      </p:pic>
    </p:spTree>
    <p:extLst>
      <p:ext uri="{BB962C8B-B14F-4D97-AF65-F5344CB8AC3E}">
        <p14:creationId xmlns:p14="http://schemas.microsoft.com/office/powerpoint/2010/main" val="1143360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with footer: black">
    <p:bg>
      <p:bgPr>
        <a:solidFill>
          <a:srgbClr val="252626"/>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4225006-5755-A443-B201-99DC6A29587F}"/>
              </a:ext>
            </a:extLst>
          </p:cNvPr>
          <p:cNvSpPr/>
          <p:nvPr userDrawn="1"/>
        </p:nvSpPr>
        <p:spPr>
          <a:xfrm>
            <a:off x="-52137" y="-16042"/>
            <a:ext cx="9248274" cy="627526"/>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5AFFA3EC-9463-2D4C-BC88-A8EF3D4080AB}"/>
              </a:ext>
            </a:extLst>
          </p:cNvPr>
          <p:cNvSpPr>
            <a:spLocks noGrp="1"/>
          </p:cNvSpPr>
          <p:nvPr>
            <p:ph idx="1" hasCustomPrompt="1"/>
          </p:nvPr>
        </p:nvSpPr>
        <p:spPr>
          <a:xfrm>
            <a:off x="1168400" y="1690735"/>
            <a:ext cx="7366018" cy="2810633"/>
          </a:xfrm>
          <a:prstGeom prst="rect">
            <a:avLst/>
          </a:prstGeom>
        </p:spPr>
        <p:txBody>
          <a:bodyPr vert="horz" lIns="91440" tIns="45720" rIns="91440" bIns="45720"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sz="2400" i="1" baseline="0">
                <a:solidFill>
                  <a:srgbClr val="969696"/>
                </a:solidFill>
                <a:latin typeface="Arial"/>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Insert a relevant quote here. During the Bicentennial year remember that notable alumni can provide a unique perspective on the accomplishments and successes of your school, department or unit.”</a:t>
            </a:r>
          </a:p>
        </p:txBody>
      </p:sp>
      <p:sp>
        <p:nvSpPr>
          <p:cNvPr id="10" name="TextBox 9">
            <a:extLst>
              <a:ext uri="{FF2B5EF4-FFF2-40B4-BE49-F238E27FC236}">
                <a16:creationId xmlns:a16="http://schemas.microsoft.com/office/drawing/2014/main" id="{DED612AF-3CBE-A149-B5F4-0072AAC01D75}"/>
              </a:ext>
            </a:extLst>
          </p:cNvPr>
          <p:cNvSpPr txBox="1"/>
          <p:nvPr userDrawn="1"/>
        </p:nvSpPr>
        <p:spPr>
          <a:xfrm>
            <a:off x="658431" y="1265664"/>
            <a:ext cx="509969" cy="1569660"/>
          </a:xfrm>
          <a:prstGeom prst="rect">
            <a:avLst/>
          </a:prstGeom>
          <a:noFill/>
        </p:spPr>
        <p:txBody>
          <a:bodyPr wrap="square" rtlCol="0">
            <a:spAutoFit/>
          </a:bodyPr>
          <a:lstStyle/>
          <a:p>
            <a:r>
              <a:rPr lang="en-US" sz="9600" dirty="0">
                <a:solidFill>
                  <a:schemeClr val="bg1"/>
                </a:solidFill>
              </a:rPr>
              <a:t>“</a:t>
            </a:r>
          </a:p>
        </p:txBody>
      </p:sp>
      <p:pic>
        <p:nvPicPr>
          <p:cNvPr id="12" name="Picture 11">
            <a:extLst>
              <a:ext uri="{FF2B5EF4-FFF2-40B4-BE49-F238E27FC236}">
                <a16:creationId xmlns:a16="http://schemas.microsoft.com/office/drawing/2014/main" id="{6E0154FF-283D-D947-A17A-8355E651DB9D}"/>
              </a:ext>
            </a:extLst>
          </p:cNvPr>
          <p:cNvPicPr>
            <a:picLocks noChangeAspect="1"/>
          </p:cNvPicPr>
          <p:nvPr userDrawn="1"/>
        </p:nvPicPr>
        <p:blipFill rotWithShape="1">
          <a:blip r:embed="rId2"/>
          <a:srcRect b="8762"/>
          <a:stretch/>
        </p:blipFill>
        <p:spPr>
          <a:xfrm>
            <a:off x="271420" y="-576087"/>
            <a:ext cx="657379" cy="1326936"/>
          </a:xfrm>
          <a:prstGeom prst="rect">
            <a:avLst/>
          </a:prstGeom>
        </p:spPr>
      </p:pic>
    </p:spTree>
    <p:extLst>
      <p:ext uri="{BB962C8B-B14F-4D97-AF65-F5344CB8AC3E}">
        <p14:creationId xmlns:p14="http://schemas.microsoft.com/office/powerpoint/2010/main" val="7270364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Blank with footer: black">
    <p:bg>
      <p:bgPr>
        <a:solidFill>
          <a:srgbClr val="252626"/>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4225006-5755-A443-B201-99DC6A29587F}"/>
              </a:ext>
            </a:extLst>
          </p:cNvPr>
          <p:cNvSpPr/>
          <p:nvPr userDrawn="1"/>
        </p:nvSpPr>
        <p:spPr>
          <a:xfrm>
            <a:off x="-52137" y="-16042"/>
            <a:ext cx="9248274" cy="627526"/>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5CEBE010-8C23-344C-B1BA-6E3FE0031460}"/>
              </a:ext>
            </a:extLst>
          </p:cNvPr>
          <p:cNvSpPr/>
          <p:nvPr userDrawn="1"/>
        </p:nvSpPr>
        <p:spPr>
          <a:xfrm>
            <a:off x="-52137" y="2178023"/>
            <a:ext cx="9248274" cy="45719"/>
          </a:xfrm>
          <a:prstGeom prst="rect">
            <a:avLst/>
          </a:prstGeom>
          <a:solidFill>
            <a:srgbClr val="96969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Text Placeholder 2">
            <a:extLst>
              <a:ext uri="{FF2B5EF4-FFF2-40B4-BE49-F238E27FC236}">
                <a16:creationId xmlns:a16="http://schemas.microsoft.com/office/drawing/2014/main" id="{4CAFED2D-28AC-CE48-8F41-59DC19DAC75D}"/>
              </a:ext>
            </a:extLst>
          </p:cNvPr>
          <p:cNvSpPr>
            <a:spLocks noGrp="1"/>
          </p:cNvSpPr>
          <p:nvPr>
            <p:ph idx="1" hasCustomPrompt="1"/>
          </p:nvPr>
        </p:nvSpPr>
        <p:spPr>
          <a:xfrm>
            <a:off x="1168400" y="2353711"/>
            <a:ext cx="2104483" cy="218793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0" kern="1200" dirty="0" smtClean="0">
                <a:solidFill>
                  <a:schemeClr val="bg1"/>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add text about this notable year in your school, department, or unit’s history. Add relevant historical context or content if it is appropriate.</a:t>
            </a:r>
          </a:p>
        </p:txBody>
      </p:sp>
      <p:sp>
        <p:nvSpPr>
          <p:cNvPr id="9" name="Text Placeholder 2">
            <a:extLst>
              <a:ext uri="{FF2B5EF4-FFF2-40B4-BE49-F238E27FC236}">
                <a16:creationId xmlns:a16="http://schemas.microsoft.com/office/drawing/2014/main" id="{DB8F69B7-7E5C-734A-968D-4A834BF1F930}"/>
              </a:ext>
            </a:extLst>
          </p:cNvPr>
          <p:cNvSpPr>
            <a:spLocks noGrp="1"/>
          </p:cNvSpPr>
          <p:nvPr>
            <p:ph idx="11" hasCustomPrompt="1"/>
          </p:nvPr>
        </p:nvSpPr>
        <p:spPr>
          <a:xfrm>
            <a:off x="3519758" y="2347696"/>
            <a:ext cx="2104483" cy="218793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0" kern="1200" dirty="0" smtClean="0">
                <a:solidFill>
                  <a:schemeClr val="bg1"/>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add text about this notable year in your school, department, or unit’s history. Add relevant historical context or content if it is appropriate.</a:t>
            </a:r>
          </a:p>
        </p:txBody>
      </p:sp>
      <p:sp>
        <p:nvSpPr>
          <p:cNvPr id="10" name="Text Placeholder 2">
            <a:extLst>
              <a:ext uri="{FF2B5EF4-FFF2-40B4-BE49-F238E27FC236}">
                <a16:creationId xmlns:a16="http://schemas.microsoft.com/office/drawing/2014/main" id="{41F12272-6202-A244-BA2E-D95207666DD9}"/>
              </a:ext>
            </a:extLst>
          </p:cNvPr>
          <p:cNvSpPr>
            <a:spLocks noGrp="1"/>
          </p:cNvSpPr>
          <p:nvPr>
            <p:ph idx="12" hasCustomPrompt="1"/>
          </p:nvPr>
        </p:nvSpPr>
        <p:spPr>
          <a:xfrm>
            <a:off x="5871114" y="2347696"/>
            <a:ext cx="2104483" cy="218793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0" kern="1200" dirty="0" smtClean="0">
                <a:solidFill>
                  <a:schemeClr val="bg1"/>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add text about this notable year in your school, department, or unit’s history. Add relevant historical context or content if it is appropriate.</a:t>
            </a:r>
          </a:p>
        </p:txBody>
      </p:sp>
      <p:sp>
        <p:nvSpPr>
          <p:cNvPr id="11" name="Title 1">
            <a:extLst>
              <a:ext uri="{FF2B5EF4-FFF2-40B4-BE49-F238E27FC236}">
                <a16:creationId xmlns:a16="http://schemas.microsoft.com/office/drawing/2014/main" id="{796FC821-50C0-F946-93ED-4F53207AF54E}"/>
              </a:ext>
            </a:extLst>
          </p:cNvPr>
          <p:cNvSpPr>
            <a:spLocks noGrp="1"/>
          </p:cNvSpPr>
          <p:nvPr>
            <p:ph type="ctrTitle" hasCustomPrompt="1"/>
          </p:nvPr>
        </p:nvSpPr>
        <p:spPr>
          <a:xfrm>
            <a:off x="1136650" y="946047"/>
            <a:ext cx="7365818" cy="699065"/>
          </a:xfrm>
        </p:spPr>
        <p:txBody>
          <a:bodyPr>
            <a:normAutofit/>
          </a:bodyPr>
          <a:lstStyle>
            <a:lvl1pPr>
              <a:defRPr sz="3000" b="1" i="0" cap="none" spc="0">
                <a:solidFill>
                  <a:schemeClr val="bg1"/>
                </a:solidFill>
                <a:latin typeface="Arial"/>
                <a:cs typeface="Arial"/>
              </a:defRPr>
            </a:lvl1pPr>
          </a:lstStyle>
          <a:p>
            <a:r>
              <a:rPr lang="en-US" dirty="0"/>
              <a:t>Click to edit timeline title style</a:t>
            </a:r>
          </a:p>
        </p:txBody>
      </p:sp>
      <p:sp>
        <p:nvSpPr>
          <p:cNvPr id="12" name="Text Placeholder 2">
            <a:extLst>
              <a:ext uri="{FF2B5EF4-FFF2-40B4-BE49-F238E27FC236}">
                <a16:creationId xmlns:a16="http://schemas.microsoft.com/office/drawing/2014/main" id="{044E40BD-6235-4B47-A82A-79D44E2A5EE2}"/>
              </a:ext>
            </a:extLst>
          </p:cNvPr>
          <p:cNvSpPr>
            <a:spLocks noGrp="1"/>
          </p:cNvSpPr>
          <p:nvPr>
            <p:ph idx="13" hasCustomPrompt="1"/>
          </p:nvPr>
        </p:nvSpPr>
        <p:spPr>
          <a:xfrm>
            <a:off x="1162050" y="1770099"/>
            <a:ext cx="2104483" cy="27447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1"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Year</a:t>
            </a:r>
          </a:p>
        </p:txBody>
      </p:sp>
      <p:sp>
        <p:nvSpPr>
          <p:cNvPr id="13" name="Text Placeholder 2">
            <a:extLst>
              <a:ext uri="{FF2B5EF4-FFF2-40B4-BE49-F238E27FC236}">
                <a16:creationId xmlns:a16="http://schemas.microsoft.com/office/drawing/2014/main" id="{970D3E8F-2211-D94F-A3C6-2F7ABE2D696E}"/>
              </a:ext>
            </a:extLst>
          </p:cNvPr>
          <p:cNvSpPr>
            <a:spLocks noGrp="1"/>
          </p:cNvSpPr>
          <p:nvPr>
            <p:ph idx="14" hasCustomPrompt="1"/>
          </p:nvPr>
        </p:nvSpPr>
        <p:spPr>
          <a:xfrm>
            <a:off x="3513407" y="1770099"/>
            <a:ext cx="2104483" cy="27447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1"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Year</a:t>
            </a:r>
          </a:p>
        </p:txBody>
      </p:sp>
      <p:sp>
        <p:nvSpPr>
          <p:cNvPr id="14" name="Text Placeholder 2">
            <a:extLst>
              <a:ext uri="{FF2B5EF4-FFF2-40B4-BE49-F238E27FC236}">
                <a16:creationId xmlns:a16="http://schemas.microsoft.com/office/drawing/2014/main" id="{A8739DF9-E7DB-3149-AEBA-050066618C0E}"/>
              </a:ext>
            </a:extLst>
          </p:cNvPr>
          <p:cNvSpPr>
            <a:spLocks noGrp="1"/>
          </p:cNvSpPr>
          <p:nvPr>
            <p:ph idx="15" hasCustomPrompt="1"/>
          </p:nvPr>
        </p:nvSpPr>
        <p:spPr>
          <a:xfrm>
            <a:off x="5864764" y="1770099"/>
            <a:ext cx="2104483" cy="27447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1"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Year</a:t>
            </a:r>
          </a:p>
        </p:txBody>
      </p:sp>
      <p:pic>
        <p:nvPicPr>
          <p:cNvPr id="17" name="Picture 16">
            <a:extLst>
              <a:ext uri="{FF2B5EF4-FFF2-40B4-BE49-F238E27FC236}">
                <a16:creationId xmlns:a16="http://schemas.microsoft.com/office/drawing/2014/main" id="{B960486F-64F0-D448-8386-25298797BA62}"/>
              </a:ext>
            </a:extLst>
          </p:cNvPr>
          <p:cNvPicPr>
            <a:picLocks noChangeAspect="1"/>
          </p:cNvPicPr>
          <p:nvPr userDrawn="1"/>
        </p:nvPicPr>
        <p:blipFill rotWithShape="1">
          <a:blip r:embed="rId2"/>
          <a:srcRect b="10807"/>
          <a:stretch/>
        </p:blipFill>
        <p:spPr>
          <a:xfrm>
            <a:off x="271420" y="-576087"/>
            <a:ext cx="657379" cy="1297199"/>
          </a:xfrm>
          <a:prstGeom prst="rect">
            <a:avLst/>
          </a:prstGeom>
        </p:spPr>
      </p:pic>
    </p:spTree>
    <p:extLst>
      <p:ext uri="{BB962C8B-B14F-4D97-AF65-F5344CB8AC3E}">
        <p14:creationId xmlns:p14="http://schemas.microsoft.com/office/powerpoint/2010/main" val="36569388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Blank with footer: black">
    <p:bg>
      <p:bgPr>
        <a:solidFill>
          <a:srgbClr val="252626"/>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4225006-5755-A443-B201-99DC6A29587F}"/>
              </a:ext>
            </a:extLst>
          </p:cNvPr>
          <p:cNvSpPr/>
          <p:nvPr userDrawn="1"/>
        </p:nvSpPr>
        <p:spPr>
          <a:xfrm>
            <a:off x="-52137" y="-16042"/>
            <a:ext cx="9248274" cy="627526"/>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Picture Placeholder 9">
            <a:extLst>
              <a:ext uri="{FF2B5EF4-FFF2-40B4-BE49-F238E27FC236}">
                <a16:creationId xmlns:a16="http://schemas.microsoft.com/office/drawing/2014/main" id="{1744F007-37EE-F642-8B67-26B7CB512809}"/>
              </a:ext>
            </a:extLst>
          </p:cNvPr>
          <p:cNvSpPr>
            <a:spLocks noGrp="1"/>
          </p:cNvSpPr>
          <p:nvPr>
            <p:ph type="pic" sz="quarter" idx="10"/>
          </p:nvPr>
        </p:nvSpPr>
        <p:spPr>
          <a:xfrm>
            <a:off x="1159728" y="1143000"/>
            <a:ext cx="5575609" cy="3354659"/>
          </a:xfrm>
        </p:spPr>
        <p:txBody>
          <a:bodyPr/>
          <a:lstStyle/>
          <a:p>
            <a:r>
              <a:rPr lang="en-US"/>
              <a:t>Click icon to add picture</a:t>
            </a:r>
            <a:endParaRPr lang="en-US" dirty="0"/>
          </a:p>
        </p:txBody>
      </p:sp>
      <p:pic>
        <p:nvPicPr>
          <p:cNvPr id="10" name="Picture 9">
            <a:extLst>
              <a:ext uri="{FF2B5EF4-FFF2-40B4-BE49-F238E27FC236}">
                <a16:creationId xmlns:a16="http://schemas.microsoft.com/office/drawing/2014/main" id="{D338F067-19D0-8049-A1C7-215998E5326A}"/>
              </a:ext>
            </a:extLst>
          </p:cNvPr>
          <p:cNvPicPr>
            <a:picLocks noChangeAspect="1"/>
          </p:cNvPicPr>
          <p:nvPr userDrawn="1"/>
        </p:nvPicPr>
        <p:blipFill rotWithShape="1">
          <a:blip r:embed="rId2"/>
          <a:srcRect b="9274"/>
          <a:stretch/>
        </p:blipFill>
        <p:spPr>
          <a:xfrm>
            <a:off x="271420" y="-576087"/>
            <a:ext cx="657379" cy="1319502"/>
          </a:xfrm>
          <a:prstGeom prst="rect">
            <a:avLst/>
          </a:prstGeom>
        </p:spPr>
      </p:pic>
    </p:spTree>
    <p:extLst>
      <p:ext uri="{BB962C8B-B14F-4D97-AF65-F5344CB8AC3E}">
        <p14:creationId xmlns:p14="http://schemas.microsoft.com/office/powerpoint/2010/main" val="18174684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losing slide with IUPUI lockup">
    <p:bg>
      <p:bgPr>
        <a:solidFill>
          <a:srgbClr val="69030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96610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rgbClr val="660B13"/>
        </a:solidFill>
        <a:effectLst/>
      </p:bgPr>
    </p:bg>
    <p:spTree>
      <p:nvGrpSpPr>
        <p:cNvPr id="1" name=""/>
        <p:cNvGrpSpPr/>
        <p:nvPr/>
      </p:nvGrpSpPr>
      <p:grpSpPr>
        <a:xfrm>
          <a:off x="0" y="0"/>
          <a:ext cx="0" cy="0"/>
          <a:chOff x="0" y="0"/>
          <a:chExt cx="0" cy="0"/>
        </a:xfrm>
      </p:grpSpPr>
      <p:sp>
        <p:nvSpPr>
          <p:cNvPr id="2" name="TextBox 1"/>
          <p:cNvSpPr txBox="1"/>
          <p:nvPr userDrawn="1"/>
        </p:nvSpPr>
        <p:spPr>
          <a:xfrm>
            <a:off x="1378689" y="2390509"/>
            <a:ext cx="184666" cy="369332"/>
          </a:xfrm>
          <a:prstGeom prst="rect">
            <a:avLst/>
          </a:prstGeom>
          <a:noFill/>
        </p:spPr>
        <p:txBody>
          <a:bodyPr wrap="none" rtlCol="0">
            <a:spAutoFit/>
          </a:bodyPr>
          <a:lstStyle/>
          <a:p>
            <a:endParaRPr lang="en-US" dirty="0"/>
          </a:p>
        </p:txBody>
      </p:sp>
      <p:sp>
        <p:nvSpPr>
          <p:cNvPr id="10" name="TextBox 9"/>
          <p:cNvSpPr txBox="1"/>
          <p:nvPr userDrawn="1"/>
        </p:nvSpPr>
        <p:spPr>
          <a:xfrm>
            <a:off x="1378689" y="2390509"/>
            <a:ext cx="184666" cy="369332"/>
          </a:xfrm>
          <a:prstGeom prst="rect">
            <a:avLst/>
          </a:prstGeom>
          <a:noFill/>
        </p:spPr>
        <p:txBody>
          <a:bodyPr wrap="none" rtlCol="0">
            <a:spAutoFit/>
          </a:bodyPr>
          <a:lstStyle/>
          <a:p>
            <a:endParaRPr lang="en-US" dirty="0"/>
          </a:p>
        </p:txBody>
      </p:sp>
      <p:sp>
        <p:nvSpPr>
          <p:cNvPr id="11" name="TextBox 10"/>
          <p:cNvSpPr txBox="1"/>
          <p:nvPr userDrawn="1"/>
        </p:nvSpPr>
        <p:spPr>
          <a:xfrm>
            <a:off x="1378689" y="2390509"/>
            <a:ext cx="184666" cy="369332"/>
          </a:xfrm>
          <a:prstGeom prst="rect">
            <a:avLst/>
          </a:prstGeom>
          <a:noFill/>
        </p:spPr>
        <p:txBody>
          <a:bodyPr wrap="none" rtlCol="0">
            <a:spAutoFit/>
          </a:bodyPr>
          <a:lstStyle/>
          <a:p>
            <a:endParaRPr lang="en-US" dirty="0"/>
          </a:p>
        </p:txBody>
      </p:sp>
      <p:sp>
        <p:nvSpPr>
          <p:cNvPr id="14" name="Title 13"/>
          <p:cNvSpPr>
            <a:spLocks noGrp="1"/>
          </p:cNvSpPr>
          <p:nvPr>
            <p:ph type="title" hasCustomPrompt="1"/>
          </p:nvPr>
        </p:nvSpPr>
        <p:spPr>
          <a:xfrm>
            <a:off x="526131" y="2759841"/>
            <a:ext cx="6802482" cy="656910"/>
          </a:xfrm>
        </p:spPr>
        <p:txBody>
          <a:bodyPr anchor="ctr">
            <a:noAutofit/>
          </a:bodyPr>
          <a:lstStyle>
            <a:lvl1pPr>
              <a:defRPr sz="4000" b="1" i="0" spc="0" baseline="0">
                <a:solidFill>
                  <a:srgbClr val="FFFFFF"/>
                </a:solidFill>
                <a:latin typeface="Arial"/>
                <a:cs typeface="Arial"/>
              </a:defRPr>
            </a:lvl1pPr>
          </a:lstStyle>
          <a:p>
            <a:r>
              <a:rPr lang="en-US" dirty="0"/>
              <a:t>Section Heading</a:t>
            </a:r>
          </a:p>
        </p:txBody>
      </p:sp>
      <p:sp>
        <p:nvSpPr>
          <p:cNvPr id="20" name="Text Placeholder 19"/>
          <p:cNvSpPr>
            <a:spLocks noGrp="1"/>
          </p:cNvSpPr>
          <p:nvPr>
            <p:ph type="body" sz="quarter" idx="10" hasCustomPrompt="1"/>
          </p:nvPr>
        </p:nvSpPr>
        <p:spPr>
          <a:xfrm>
            <a:off x="526131" y="2430576"/>
            <a:ext cx="3700462" cy="252412"/>
          </a:xfrm>
        </p:spPr>
        <p:txBody>
          <a:bodyPr anchor="ctr">
            <a:noAutofit/>
          </a:bodyPr>
          <a:lstStyle>
            <a:lvl1pPr marL="0" indent="0">
              <a:buNone/>
              <a:defRPr sz="1400" b="1" i="0" spc="50" baseline="0">
                <a:solidFill>
                  <a:srgbClr val="A6A6A6"/>
                </a:solidFill>
                <a:latin typeface="Arial"/>
                <a:cs typeface="Arial"/>
              </a:defRPr>
            </a:lvl1pPr>
          </a:lstStyle>
          <a:p>
            <a:pPr lvl="0"/>
            <a:r>
              <a:rPr lang="en-US" dirty="0"/>
              <a:t>SECTION NUMBER OR SUBTITLE</a:t>
            </a:r>
          </a:p>
        </p:txBody>
      </p:sp>
      <p:pic>
        <p:nvPicPr>
          <p:cNvPr id="9" name="Picture 8">
            <a:extLst>
              <a:ext uri="{FF2B5EF4-FFF2-40B4-BE49-F238E27FC236}">
                <a16:creationId xmlns:a16="http://schemas.microsoft.com/office/drawing/2014/main" id="{EB1FF093-5B3E-F84D-B1F1-712EA352028A}"/>
              </a:ext>
            </a:extLst>
          </p:cNvPr>
          <p:cNvPicPr>
            <a:picLocks noChangeAspect="1"/>
          </p:cNvPicPr>
          <p:nvPr userDrawn="1"/>
        </p:nvPicPr>
        <p:blipFill rotWithShape="1">
          <a:blip r:embed="rId2"/>
          <a:srcRect b="8762"/>
          <a:stretch/>
        </p:blipFill>
        <p:spPr>
          <a:xfrm>
            <a:off x="271420" y="-576087"/>
            <a:ext cx="657379" cy="1326936"/>
          </a:xfrm>
          <a:prstGeom prst="rect">
            <a:avLst/>
          </a:prstGeom>
        </p:spPr>
      </p:pic>
    </p:spTree>
    <p:extLst>
      <p:ext uri="{BB962C8B-B14F-4D97-AF65-F5344CB8AC3E}">
        <p14:creationId xmlns:p14="http://schemas.microsoft.com/office/powerpoint/2010/main" val="34578540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Section Header">
    <p:bg>
      <p:bgPr>
        <a:solidFill>
          <a:srgbClr val="660B13"/>
        </a:solidFill>
        <a:effectLst/>
      </p:bgPr>
    </p:bg>
    <p:spTree>
      <p:nvGrpSpPr>
        <p:cNvPr id="1" name=""/>
        <p:cNvGrpSpPr/>
        <p:nvPr/>
      </p:nvGrpSpPr>
      <p:grpSpPr>
        <a:xfrm>
          <a:off x="0" y="0"/>
          <a:ext cx="0" cy="0"/>
          <a:chOff x="0" y="0"/>
          <a:chExt cx="0" cy="0"/>
        </a:xfrm>
      </p:grpSpPr>
      <p:sp>
        <p:nvSpPr>
          <p:cNvPr id="2" name="TextBox 1"/>
          <p:cNvSpPr txBox="1"/>
          <p:nvPr userDrawn="1"/>
        </p:nvSpPr>
        <p:spPr>
          <a:xfrm>
            <a:off x="1378689" y="2390509"/>
            <a:ext cx="184666" cy="369332"/>
          </a:xfrm>
          <a:prstGeom prst="rect">
            <a:avLst/>
          </a:prstGeom>
          <a:noFill/>
        </p:spPr>
        <p:txBody>
          <a:bodyPr wrap="none" rtlCol="0">
            <a:spAutoFit/>
          </a:bodyPr>
          <a:lstStyle/>
          <a:p>
            <a:endParaRPr lang="en-US" dirty="0"/>
          </a:p>
        </p:txBody>
      </p:sp>
      <p:sp>
        <p:nvSpPr>
          <p:cNvPr id="10" name="TextBox 9"/>
          <p:cNvSpPr txBox="1"/>
          <p:nvPr userDrawn="1"/>
        </p:nvSpPr>
        <p:spPr>
          <a:xfrm>
            <a:off x="1378689" y="2390509"/>
            <a:ext cx="184666" cy="369332"/>
          </a:xfrm>
          <a:prstGeom prst="rect">
            <a:avLst/>
          </a:prstGeom>
          <a:noFill/>
        </p:spPr>
        <p:txBody>
          <a:bodyPr wrap="none" rtlCol="0">
            <a:spAutoFit/>
          </a:bodyPr>
          <a:lstStyle/>
          <a:p>
            <a:endParaRPr lang="en-US" dirty="0"/>
          </a:p>
        </p:txBody>
      </p:sp>
      <p:sp>
        <p:nvSpPr>
          <p:cNvPr id="11" name="TextBox 10"/>
          <p:cNvSpPr txBox="1"/>
          <p:nvPr userDrawn="1"/>
        </p:nvSpPr>
        <p:spPr>
          <a:xfrm>
            <a:off x="1378689" y="2390509"/>
            <a:ext cx="184666" cy="369332"/>
          </a:xfrm>
          <a:prstGeom prst="rect">
            <a:avLst/>
          </a:prstGeom>
          <a:noFill/>
        </p:spPr>
        <p:txBody>
          <a:bodyPr wrap="none" rtlCol="0">
            <a:spAutoFit/>
          </a:bodyPr>
          <a:lstStyle/>
          <a:p>
            <a:endParaRPr lang="en-US" dirty="0"/>
          </a:p>
        </p:txBody>
      </p:sp>
      <p:sp>
        <p:nvSpPr>
          <p:cNvPr id="17" name="Text Placeholder 19">
            <a:extLst>
              <a:ext uri="{FF2B5EF4-FFF2-40B4-BE49-F238E27FC236}">
                <a16:creationId xmlns:a16="http://schemas.microsoft.com/office/drawing/2014/main" id="{9EEE9862-03A0-FB44-918C-B1D648AFF31F}"/>
              </a:ext>
            </a:extLst>
          </p:cNvPr>
          <p:cNvSpPr>
            <a:spLocks noGrp="1"/>
          </p:cNvSpPr>
          <p:nvPr>
            <p:ph type="body" sz="quarter" idx="10" hasCustomPrompt="1"/>
          </p:nvPr>
        </p:nvSpPr>
        <p:spPr>
          <a:xfrm>
            <a:off x="526131" y="2430576"/>
            <a:ext cx="3700462" cy="252412"/>
          </a:xfrm>
        </p:spPr>
        <p:txBody>
          <a:bodyPr anchor="ctr">
            <a:noAutofit/>
          </a:bodyPr>
          <a:lstStyle>
            <a:lvl1pPr marL="0" indent="0">
              <a:buNone/>
              <a:defRPr sz="1400" b="1" i="0" spc="50" baseline="0">
                <a:solidFill>
                  <a:srgbClr val="A6A6A6"/>
                </a:solidFill>
                <a:latin typeface="Arial"/>
                <a:cs typeface="Arial"/>
              </a:defRPr>
            </a:lvl1pPr>
          </a:lstStyle>
          <a:p>
            <a:pPr lvl="0"/>
            <a:r>
              <a:rPr lang="en-US" dirty="0"/>
              <a:t>SECTION NUMBER OR SUBTITLE</a:t>
            </a:r>
          </a:p>
        </p:txBody>
      </p:sp>
      <p:sp>
        <p:nvSpPr>
          <p:cNvPr id="13" name="Title 13">
            <a:extLst>
              <a:ext uri="{FF2B5EF4-FFF2-40B4-BE49-F238E27FC236}">
                <a16:creationId xmlns:a16="http://schemas.microsoft.com/office/drawing/2014/main" id="{4E63D569-8C6D-DA43-9D8B-0C77C5AF948A}"/>
              </a:ext>
            </a:extLst>
          </p:cNvPr>
          <p:cNvSpPr>
            <a:spLocks noGrp="1"/>
          </p:cNvSpPr>
          <p:nvPr>
            <p:ph type="title" hasCustomPrompt="1"/>
          </p:nvPr>
        </p:nvSpPr>
        <p:spPr>
          <a:xfrm>
            <a:off x="526131" y="2759841"/>
            <a:ext cx="6802482" cy="656910"/>
          </a:xfrm>
        </p:spPr>
        <p:txBody>
          <a:bodyPr anchor="ctr">
            <a:noAutofit/>
          </a:bodyPr>
          <a:lstStyle>
            <a:lvl1pPr>
              <a:defRPr sz="4000" b="1" i="0" spc="0" baseline="0">
                <a:solidFill>
                  <a:srgbClr val="FFFFFF"/>
                </a:solidFill>
                <a:latin typeface="Arial"/>
                <a:cs typeface="Arial"/>
              </a:defRPr>
            </a:lvl1pPr>
          </a:lstStyle>
          <a:p>
            <a:r>
              <a:rPr lang="en-US" dirty="0"/>
              <a:t>Section Heading</a:t>
            </a:r>
          </a:p>
        </p:txBody>
      </p:sp>
      <p:pic>
        <p:nvPicPr>
          <p:cNvPr id="14" name="Picture 13">
            <a:extLst>
              <a:ext uri="{FF2B5EF4-FFF2-40B4-BE49-F238E27FC236}">
                <a16:creationId xmlns:a16="http://schemas.microsoft.com/office/drawing/2014/main" id="{D0F8E203-D76F-A54F-96A5-803D8CAC5BF7}"/>
              </a:ext>
            </a:extLst>
          </p:cNvPr>
          <p:cNvPicPr>
            <a:picLocks noChangeAspect="1"/>
          </p:cNvPicPr>
          <p:nvPr userDrawn="1"/>
        </p:nvPicPr>
        <p:blipFill rotWithShape="1">
          <a:blip r:embed="rId2"/>
          <a:srcRect b="8762"/>
          <a:stretch/>
        </p:blipFill>
        <p:spPr>
          <a:xfrm>
            <a:off x="271420" y="-576087"/>
            <a:ext cx="657379" cy="1326936"/>
          </a:xfrm>
          <a:prstGeom prst="rect">
            <a:avLst/>
          </a:prstGeom>
        </p:spPr>
      </p:pic>
    </p:spTree>
    <p:extLst>
      <p:ext uri="{BB962C8B-B14F-4D97-AF65-F5344CB8AC3E}">
        <p14:creationId xmlns:p14="http://schemas.microsoft.com/office/powerpoint/2010/main" val="1155973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only: whit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79E1F27-B4A2-B24B-B705-69B990026FB6}"/>
              </a:ext>
            </a:extLst>
          </p:cNvPr>
          <p:cNvSpPr/>
          <p:nvPr userDrawn="1"/>
        </p:nvSpPr>
        <p:spPr>
          <a:xfrm>
            <a:off x="-52137" y="-16042"/>
            <a:ext cx="9248274" cy="627526"/>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1168400" y="962981"/>
            <a:ext cx="7365818" cy="699065"/>
          </a:xfrm>
        </p:spPr>
        <p:txBody>
          <a:bodyPr>
            <a:normAutofit/>
          </a:bodyPr>
          <a:lstStyle>
            <a:lvl1pPr>
              <a:defRPr sz="3000" b="1" i="0" cap="none" spc="0">
                <a:solidFill>
                  <a:srgbClr val="404041"/>
                </a:solidFill>
                <a:latin typeface="Arial"/>
                <a:cs typeface="Arial"/>
              </a:defRPr>
            </a:lvl1pPr>
          </a:lstStyle>
          <a:p>
            <a:r>
              <a:rPr lang="en-US" dirty="0"/>
              <a:t>Click to edit master title style</a:t>
            </a:r>
          </a:p>
        </p:txBody>
      </p:sp>
      <p:sp>
        <p:nvSpPr>
          <p:cNvPr id="4" name="TextBox 3"/>
          <p:cNvSpPr txBox="1"/>
          <p:nvPr userDrawn="1"/>
        </p:nvSpPr>
        <p:spPr>
          <a:xfrm>
            <a:off x="3556000" y="3541059"/>
            <a:ext cx="184666" cy="369332"/>
          </a:xfrm>
          <a:prstGeom prst="rect">
            <a:avLst/>
          </a:prstGeom>
          <a:noFill/>
        </p:spPr>
        <p:txBody>
          <a:bodyPr wrap="none" rtlCol="0">
            <a:spAutoFit/>
          </a:bodyPr>
          <a:lstStyle/>
          <a:p>
            <a:endParaRPr lang="en-US" dirty="0"/>
          </a:p>
        </p:txBody>
      </p:sp>
      <p:sp>
        <p:nvSpPr>
          <p:cNvPr id="7" name="Text Placeholder 2"/>
          <p:cNvSpPr>
            <a:spLocks noGrp="1"/>
          </p:cNvSpPr>
          <p:nvPr>
            <p:ph idx="1" hasCustomPrompt="1"/>
          </p:nvPr>
        </p:nvSpPr>
        <p:spPr>
          <a:xfrm>
            <a:off x="1168400" y="1817740"/>
            <a:ext cx="7366018" cy="2810633"/>
          </a:xfrm>
          <a:prstGeom prst="rect">
            <a:avLst/>
          </a:prstGeom>
        </p:spPr>
        <p:txBody>
          <a:bodyPr vert="horz" lIns="91440" tIns="45720" rIns="91440" bIns="45720" rtlCol="0">
            <a:normAutofit/>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a:solidFill>
                  <a:srgbClr val="404041"/>
                </a:solidFill>
                <a:latin typeface="Arial"/>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edit master subtitle style</a:t>
            </a:r>
          </a:p>
        </p:txBody>
      </p:sp>
      <p:pic>
        <p:nvPicPr>
          <p:cNvPr id="11" name="Picture 10">
            <a:extLst>
              <a:ext uri="{FF2B5EF4-FFF2-40B4-BE49-F238E27FC236}">
                <a16:creationId xmlns:a16="http://schemas.microsoft.com/office/drawing/2014/main" id="{3CBAD724-0170-504B-B04B-992D44AD216E}"/>
              </a:ext>
            </a:extLst>
          </p:cNvPr>
          <p:cNvPicPr>
            <a:picLocks noChangeAspect="1"/>
          </p:cNvPicPr>
          <p:nvPr userDrawn="1"/>
        </p:nvPicPr>
        <p:blipFill rotWithShape="1">
          <a:blip r:embed="rId2"/>
          <a:srcRect b="9109"/>
          <a:stretch/>
        </p:blipFill>
        <p:spPr>
          <a:xfrm>
            <a:off x="268657" y="-447294"/>
            <a:ext cx="657379" cy="1205577"/>
          </a:xfrm>
          <a:prstGeom prst="rect">
            <a:avLst/>
          </a:prstGeom>
        </p:spPr>
      </p:pic>
    </p:spTree>
    <p:extLst>
      <p:ext uri="{BB962C8B-B14F-4D97-AF65-F5344CB8AC3E}">
        <p14:creationId xmlns:p14="http://schemas.microsoft.com/office/powerpoint/2010/main" val="36820605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and photo: white">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1089526" y="962981"/>
            <a:ext cx="3995019" cy="779318"/>
          </a:xfrm>
          <a:prstGeom prst="rect">
            <a:avLst/>
          </a:prstGeom>
        </p:spPr>
        <p:txBody>
          <a:bodyPr vert="horz" lIns="91440" tIns="45720" rIns="91440" bIns="45720" rtlCol="0" anchor="ctr">
            <a:noAutofit/>
          </a:bodyPr>
          <a:lstStyle>
            <a:lvl1pPr>
              <a:defRPr sz="3000" b="1" i="0" spc="0">
                <a:solidFill>
                  <a:srgbClr val="404041"/>
                </a:solidFill>
                <a:latin typeface="Arial"/>
                <a:cs typeface="Arial"/>
              </a:defRPr>
            </a:lvl1pPr>
          </a:lstStyle>
          <a:p>
            <a:r>
              <a:rPr lang="en-US" dirty="0"/>
              <a:t>Click to edit master title style</a:t>
            </a:r>
          </a:p>
        </p:txBody>
      </p:sp>
      <p:sp>
        <p:nvSpPr>
          <p:cNvPr id="8" name="Text Placeholder 2"/>
          <p:cNvSpPr>
            <a:spLocks noGrp="1"/>
          </p:cNvSpPr>
          <p:nvPr>
            <p:ph idx="1"/>
          </p:nvPr>
        </p:nvSpPr>
        <p:spPr>
          <a:xfrm>
            <a:off x="1090863" y="2006599"/>
            <a:ext cx="3995019" cy="2516771"/>
          </a:xfrm>
          <a:prstGeom prst="rect">
            <a:avLst/>
          </a:prstGeom>
        </p:spPr>
        <p:txBody>
          <a:bodyPr vert="horz" lIns="91440" tIns="45720" rIns="91440" bIns="45720" rtlCol="0">
            <a:normAutofit/>
          </a:bodyPr>
          <a:lstStyle>
            <a:lvl1pPr marL="342900" indent="-342900">
              <a:lnSpc>
                <a:spcPct val="100000"/>
              </a:lnSpc>
              <a:buFont typeface="Arial"/>
              <a:buChar char="•"/>
              <a:defRPr sz="1800">
                <a:solidFill>
                  <a:srgbClr val="404041"/>
                </a:solidFill>
                <a:latin typeface="Arial"/>
                <a:cs typeface="Arial"/>
              </a:defRPr>
            </a:lvl1pPr>
            <a:lvl2pPr marL="742950" indent="-285750">
              <a:lnSpc>
                <a:spcPct val="100000"/>
              </a:lnSpc>
              <a:buFont typeface="Arial"/>
              <a:buChar char="•"/>
              <a:defRPr sz="1800">
                <a:solidFill>
                  <a:srgbClr val="404041"/>
                </a:solidFill>
                <a:latin typeface="Arial"/>
                <a:cs typeface="Arial"/>
              </a:defRPr>
            </a:lvl2pPr>
            <a:lvl3pPr marL="1143000" indent="-228600">
              <a:lnSpc>
                <a:spcPct val="100000"/>
              </a:lnSpc>
              <a:buFont typeface="Arial"/>
              <a:buChar char="•"/>
              <a:defRPr sz="1800">
                <a:solidFill>
                  <a:srgbClr val="404041"/>
                </a:solidFill>
                <a:latin typeface="Arial"/>
                <a:cs typeface="Arial"/>
              </a:defRPr>
            </a:lvl3pPr>
            <a:lvl4pPr marL="1600200" indent="-228600">
              <a:lnSpc>
                <a:spcPct val="100000"/>
              </a:lnSpc>
              <a:buFont typeface="Arial"/>
              <a:buChar char="•"/>
              <a:defRPr sz="1800">
                <a:solidFill>
                  <a:srgbClr val="404041"/>
                </a:solidFill>
                <a:latin typeface="Arial"/>
                <a:cs typeface="Arial"/>
              </a:defRPr>
            </a:lvl4pPr>
            <a:lvl5pPr marL="2057400" indent="-228600">
              <a:lnSpc>
                <a:spcPct val="100000"/>
              </a:lnSpc>
              <a:buFont typeface="Arial"/>
              <a:buChar char="•"/>
              <a:defRPr sz="1800">
                <a:solidFill>
                  <a:srgbClr val="404041"/>
                </a:solidFill>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9">
            <a:extLst>
              <a:ext uri="{FF2B5EF4-FFF2-40B4-BE49-F238E27FC236}">
                <a16:creationId xmlns:a16="http://schemas.microsoft.com/office/drawing/2014/main" id="{05C3F444-27EE-DD48-A234-08AF253671E6}"/>
              </a:ext>
            </a:extLst>
          </p:cNvPr>
          <p:cNvSpPr>
            <a:spLocks noGrp="1"/>
          </p:cNvSpPr>
          <p:nvPr>
            <p:ph type="pic" sz="quarter" idx="10"/>
          </p:nvPr>
        </p:nvSpPr>
        <p:spPr>
          <a:xfrm>
            <a:off x="5564910" y="962981"/>
            <a:ext cx="3289670" cy="3569524"/>
          </a:xfrm>
        </p:spPr>
        <p:txBody>
          <a:bodyPr/>
          <a:lstStyle/>
          <a:p>
            <a:r>
              <a:rPr lang="en-US"/>
              <a:t>Click icon to add picture</a:t>
            </a:r>
            <a:endParaRPr lang="en-US" dirty="0"/>
          </a:p>
        </p:txBody>
      </p:sp>
      <p:pic>
        <p:nvPicPr>
          <p:cNvPr id="13" name="Picture 12">
            <a:extLst>
              <a:ext uri="{FF2B5EF4-FFF2-40B4-BE49-F238E27FC236}">
                <a16:creationId xmlns:a16="http://schemas.microsoft.com/office/drawing/2014/main" id="{04DCA629-3317-2745-989A-10D581EB624B}"/>
              </a:ext>
            </a:extLst>
          </p:cNvPr>
          <p:cNvPicPr>
            <a:picLocks noChangeAspect="1"/>
          </p:cNvPicPr>
          <p:nvPr userDrawn="1"/>
        </p:nvPicPr>
        <p:blipFill rotWithShape="1">
          <a:blip r:embed="rId2"/>
          <a:srcRect b="9109"/>
          <a:stretch/>
        </p:blipFill>
        <p:spPr>
          <a:xfrm>
            <a:off x="268657" y="-447294"/>
            <a:ext cx="657379" cy="1205577"/>
          </a:xfrm>
          <a:prstGeom prst="rect">
            <a:avLst/>
          </a:prstGeom>
        </p:spPr>
      </p:pic>
    </p:spTree>
    <p:extLst>
      <p:ext uri="{BB962C8B-B14F-4D97-AF65-F5344CB8AC3E}">
        <p14:creationId xmlns:p14="http://schemas.microsoft.com/office/powerpoint/2010/main" val="32203822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Content only: whit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79E1F27-B4A2-B24B-B705-69B990026FB6}"/>
              </a:ext>
            </a:extLst>
          </p:cNvPr>
          <p:cNvSpPr/>
          <p:nvPr userDrawn="1"/>
        </p:nvSpPr>
        <p:spPr>
          <a:xfrm>
            <a:off x="-52137" y="-16042"/>
            <a:ext cx="9248274" cy="627526"/>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 name="TextBox 3"/>
          <p:cNvSpPr txBox="1"/>
          <p:nvPr userDrawn="1"/>
        </p:nvSpPr>
        <p:spPr>
          <a:xfrm>
            <a:off x="3556000" y="3541059"/>
            <a:ext cx="184666" cy="369332"/>
          </a:xfrm>
          <a:prstGeom prst="rect">
            <a:avLst/>
          </a:prstGeom>
          <a:noFill/>
        </p:spPr>
        <p:txBody>
          <a:bodyPr wrap="none" rtlCol="0">
            <a:spAutoFit/>
          </a:bodyPr>
          <a:lstStyle/>
          <a:p>
            <a:endParaRPr lang="en-US" dirty="0"/>
          </a:p>
        </p:txBody>
      </p:sp>
      <p:sp>
        <p:nvSpPr>
          <p:cNvPr id="7" name="Text Placeholder 2"/>
          <p:cNvSpPr>
            <a:spLocks noGrp="1"/>
          </p:cNvSpPr>
          <p:nvPr>
            <p:ph idx="1" hasCustomPrompt="1"/>
          </p:nvPr>
        </p:nvSpPr>
        <p:spPr>
          <a:xfrm>
            <a:off x="1168400" y="1690735"/>
            <a:ext cx="7366018" cy="2810633"/>
          </a:xfrm>
          <a:prstGeom prst="rect">
            <a:avLst/>
          </a:prstGeom>
        </p:spPr>
        <p:txBody>
          <a:bodyPr vert="horz" lIns="91440" tIns="45720" rIns="91440" bIns="45720"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sz="2400" i="1" baseline="0">
                <a:solidFill>
                  <a:srgbClr val="969696"/>
                </a:solidFill>
                <a:latin typeface="Arial"/>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Insert a relevant quote here. During the Bicentennial year remember that notable alumni can provide a unique perspective on the accomplishments and successes of your school, department or unit.”</a:t>
            </a:r>
          </a:p>
        </p:txBody>
      </p:sp>
      <p:sp>
        <p:nvSpPr>
          <p:cNvPr id="5" name="TextBox 4">
            <a:extLst>
              <a:ext uri="{FF2B5EF4-FFF2-40B4-BE49-F238E27FC236}">
                <a16:creationId xmlns:a16="http://schemas.microsoft.com/office/drawing/2014/main" id="{F1B8420B-577A-A341-8A86-DA66FE841005}"/>
              </a:ext>
            </a:extLst>
          </p:cNvPr>
          <p:cNvSpPr txBox="1"/>
          <p:nvPr userDrawn="1"/>
        </p:nvSpPr>
        <p:spPr>
          <a:xfrm>
            <a:off x="658431" y="1265664"/>
            <a:ext cx="509969" cy="1569660"/>
          </a:xfrm>
          <a:prstGeom prst="rect">
            <a:avLst/>
          </a:prstGeom>
          <a:noFill/>
        </p:spPr>
        <p:txBody>
          <a:bodyPr wrap="square" rtlCol="0">
            <a:spAutoFit/>
          </a:bodyPr>
          <a:lstStyle/>
          <a:p>
            <a:r>
              <a:rPr lang="en-US" sz="9600" dirty="0"/>
              <a:t>“</a:t>
            </a:r>
          </a:p>
        </p:txBody>
      </p:sp>
      <p:pic>
        <p:nvPicPr>
          <p:cNvPr id="11" name="Picture 10">
            <a:extLst>
              <a:ext uri="{FF2B5EF4-FFF2-40B4-BE49-F238E27FC236}">
                <a16:creationId xmlns:a16="http://schemas.microsoft.com/office/drawing/2014/main" id="{BCBBE95B-F2C6-2B43-B12A-6983462922FC}"/>
              </a:ext>
            </a:extLst>
          </p:cNvPr>
          <p:cNvPicPr>
            <a:picLocks noChangeAspect="1"/>
          </p:cNvPicPr>
          <p:nvPr userDrawn="1"/>
        </p:nvPicPr>
        <p:blipFill rotWithShape="1">
          <a:blip r:embed="rId2"/>
          <a:srcRect b="10230"/>
          <a:stretch/>
        </p:blipFill>
        <p:spPr>
          <a:xfrm>
            <a:off x="268657" y="-447294"/>
            <a:ext cx="657379" cy="1190709"/>
          </a:xfrm>
          <a:prstGeom prst="rect">
            <a:avLst/>
          </a:prstGeom>
        </p:spPr>
      </p:pic>
    </p:spTree>
    <p:extLst>
      <p:ext uri="{BB962C8B-B14F-4D97-AF65-F5344CB8AC3E}">
        <p14:creationId xmlns:p14="http://schemas.microsoft.com/office/powerpoint/2010/main" val="206839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ontent only: whit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79E1F27-B4A2-B24B-B705-69B990026FB6}"/>
              </a:ext>
            </a:extLst>
          </p:cNvPr>
          <p:cNvSpPr/>
          <p:nvPr userDrawn="1"/>
        </p:nvSpPr>
        <p:spPr>
          <a:xfrm>
            <a:off x="-52137" y="-16042"/>
            <a:ext cx="9248274" cy="627526"/>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 name="TextBox 3"/>
          <p:cNvSpPr txBox="1"/>
          <p:nvPr userDrawn="1"/>
        </p:nvSpPr>
        <p:spPr>
          <a:xfrm>
            <a:off x="3556000" y="3541059"/>
            <a:ext cx="184666" cy="369332"/>
          </a:xfrm>
          <a:prstGeom prst="rect">
            <a:avLst/>
          </a:prstGeom>
          <a:noFill/>
        </p:spPr>
        <p:txBody>
          <a:bodyPr wrap="none" rtlCol="0">
            <a:spAutoFit/>
          </a:bodyPr>
          <a:lstStyle/>
          <a:p>
            <a:endParaRPr lang="en-US" dirty="0"/>
          </a:p>
        </p:txBody>
      </p:sp>
      <p:sp>
        <p:nvSpPr>
          <p:cNvPr id="10" name="Rectangle 9">
            <a:extLst>
              <a:ext uri="{FF2B5EF4-FFF2-40B4-BE49-F238E27FC236}">
                <a16:creationId xmlns:a16="http://schemas.microsoft.com/office/drawing/2014/main" id="{6AB099AB-7C40-C54D-A7BA-8DFBF859F79E}"/>
              </a:ext>
            </a:extLst>
          </p:cNvPr>
          <p:cNvSpPr/>
          <p:nvPr userDrawn="1"/>
        </p:nvSpPr>
        <p:spPr>
          <a:xfrm>
            <a:off x="-52137" y="2178023"/>
            <a:ext cx="9248274" cy="45719"/>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Text Placeholder 2"/>
          <p:cNvSpPr>
            <a:spLocks noGrp="1"/>
          </p:cNvSpPr>
          <p:nvPr>
            <p:ph idx="1" hasCustomPrompt="1"/>
          </p:nvPr>
        </p:nvSpPr>
        <p:spPr>
          <a:xfrm>
            <a:off x="1168400" y="2353711"/>
            <a:ext cx="2104483" cy="218793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0"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add text about this notable year in your school, department, or unit’s history. Add relevant historical context or content if it is appropriate.</a:t>
            </a:r>
          </a:p>
        </p:txBody>
      </p:sp>
      <p:sp>
        <p:nvSpPr>
          <p:cNvPr id="16" name="Text Placeholder 2">
            <a:extLst>
              <a:ext uri="{FF2B5EF4-FFF2-40B4-BE49-F238E27FC236}">
                <a16:creationId xmlns:a16="http://schemas.microsoft.com/office/drawing/2014/main" id="{04DB0C64-DB15-4E4B-87B1-09DBEB583B1E}"/>
              </a:ext>
            </a:extLst>
          </p:cNvPr>
          <p:cNvSpPr>
            <a:spLocks noGrp="1"/>
          </p:cNvSpPr>
          <p:nvPr>
            <p:ph idx="11" hasCustomPrompt="1"/>
          </p:nvPr>
        </p:nvSpPr>
        <p:spPr>
          <a:xfrm>
            <a:off x="3519758" y="2347696"/>
            <a:ext cx="2104483" cy="218793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0"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add text about this notable year in your school, department, or unit’s history. Add relevant historical context or content if it is appropriate.</a:t>
            </a:r>
          </a:p>
        </p:txBody>
      </p:sp>
      <p:sp>
        <p:nvSpPr>
          <p:cNvPr id="18" name="Text Placeholder 2">
            <a:extLst>
              <a:ext uri="{FF2B5EF4-FFF2-40B4-BE49-F238E27FC236}">
                <a16:creationId xmlns:a16="http://schemas.microsoft.com/office/drawing/2014/main" id="{62689D7C-9203-D842-9D90-9FAE64DDD04B}"/>
              </a:ext>
            </a:extLst>
          </p:cNvPr>
          <p:cNvSpPr>
            <a:spLocks noGrp="1"/>
          </p:cNvSpPr>
          <p:nvPr>
            <p:ph idx="12" hasCustomPrompt="1"/>
          </p:nvPr>
        </p:nvSpPr>
        <p:spPr>
          <a:xfrm>
            <a:off x="5871117" y="2347696"/>
            <a:ext cx="2104483" cy="218793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0"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add text about this notable year in your school, department, or unit’s history. Add relevant historical context or content if it is appropriate.</a:t>
            </a:r>
          </a:p>
        </p:txBody>
      </p:sp>
      <p:sp>
        <p:nvSpPr>
          <p:cNvPr id="20" name="Title 1">
            <a:extLst>
              <a:ext uri="{FF2B5EF4-FFF2-40B4-BE49-F238E27FC236}">
                <a16:creationId xmlns:a16="http://schemas.microsoft.com/office/drawing/2014/main" id="{EBABA7CD-1501-E745-ADF8-198E107157EA}"/>
              </a:ext>
            </a:extLst>
          </p:cNvPr>
          <p:cNvSpPr>
            <a:spLocks noGrp="1"/>
          </p:cNvSpPr>
          <p:nvPr>
            <p:ph type="ctrTitle" hasCustomPrompt="1"/>
          </p:nvPr>
        </p:nvSpPr>
        <p:spPr>
          <a:xfrm>
            <a:off x="1136650" y="946047"/>
            <a:ext cx="7365818" cy="699065"/>
          </a:xfrm>
        </p:spPr>
        <p:txBody>
          <a:bodyPr>
            <a:normAutofit/>
          </a:bodyPr>
          <a:lstStyle>
            <a:lvl1pPr>
              <a:defRPr sz="3000" b="1" i="0" cap="none" spc="0">
                <a:solidFill>
                  <a:srgbClr val="404041"/>
                </a:solidFill>
                <a:latin typeface="Arial"/>
                <a:cs typeface="Arial"/>
              </a:defRPr>
            </a:lvl1pPr>
          </a:lstStyle>
          <a:p>
            <a:r>
              <a:rPr lang="en-US" dirty="0"/>
              <a:t>Click to edit timeline title style</a:t>
            </a:r>
          </a:p>
        </p:txBody>
      </p:sp>
      <p:sp>
        <p:nvSpPr>
          <p:cNvPr id="11" name="Text Placeholder 2">
            <a:extLst>
              <a:ext uri="{FF2B5EF4-FFF2-40B4-BE49-F238E27FC236}">
                <a16:creationId xmlns:a16="http://schemas.microsoft.com/office/drawing/2014/main" id="{3E1E6DEA-5C3A-0148-AB59-E96CF2B5D344}"/>
              </a:ext>
            </a:extLst>
          </p:cNvPr>
          <p:cNvSpPr>
            <a:spLocks noGrp="1"/>
          </p:cNvSpPr>
          <p:nvPr>
            <p:ph idx="13" hasCustomPrompt="1"/>
          </p:nvPr>
        </p:nvSpPr>
        <p:spPr>
          <a:xfrm>
            <a:off x="1162050" y="1770099"/>
            <a:ext cx="2104483" cy="27447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1"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Year</a:t>
            </a:r>
          </a:p>
        </p:txBody>
      </p:sp>
      <p:sp>
        <p:nvSpPr>
          <p:cNvPr id="13" name="Text Placeholder 2">
            <a:extLst>
              <a:ext uri="{FF2B5EF4-FFF2-40B4-BE49-F238E27FC236}">
                <a16:creationId xmlns:a16="http://schemas.microsoft.com/office/drawing/2014/main" id="{554C7A14-8848-9947-BFA2-43DAE44BE441}"/>
              </a:ext>
            </a:extLst>
          </p:cNvPr>
          <p:cNvSpPr>
            <a:spLocks noGrp="1"/>
          </p:cNvSpPr>
          <p:nvPr>
            <p:ph idx="14" hasCustomPrompt="1"/>
          </p:nvPr>
        </p:nvSpPr>
        <p:spPr>
          <a:xfrm>
            <a:off x="3513407" y="1770099"/>
            <a:ext cx="2104483" cy="27447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1"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Year</a:t>
            </a:r>
          </a:p>
        </p:txBody>
      </p:sp>
      <p:sp>
        <p:nvSpPr>
          <p:cNvPr id="14" name="Text Placeholder 2">
            <a:extLst>
              <a:ext uri="{FF2B5EF4-FFF2-40B4-BE49-F238E27FC236}">
                <a16:creationId xmlns:a16="http://schemas.microsoft.com/office/drawing/2014/main" id="{AF2BCABE-8696-6547-9256-A5AE595E99FC}"/>
              </a:ext>
            </a:extLst>
          </p:cNvPr>
          <p:cNvSpPr>
            <a:spLocks noGrp="1"/>
          </p:cNvSpPr>
          <p:nvPr>
            <p:ph idx="15" hasCustomPrompt="1"/>
          </p:nvPr>
        </p:nvSpPr>
        <p:spPr>
          <a:xfrm>
            <a:off x="5864764" y="1770099"/>
            <a:ext cx="2104483" cy="27447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1"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Year</a:t>
            </a:r>
          </a:p>
        </p:txBody>
      </p:sp>
      <p:pic>
        <p:nvPicPr>
          <p:cNvPr id="17" name="Picture 16">
            <a:extLst>
              <a:ext uri="{FF2B5EF4-FFF2-40B4-BE49-F238E27FC236}">
                <a16:creationId xmlns:a16="http://schemas.microsoft.com/office/drawing/2014/main" id="{F8C0E421-1C2C-0E40-A3D6-8689FA489BEC}"/>
              </a:ext>
            </a:extLst>
          </p:cNvPr>
          <p:cNvPicPr>
            <a:picLocks noChangeAspect="1"/>
          </p:cNvPicPr>
          <p:nvPr userDrawn="1"/>
        </p:nvPicPr>
        <p:blipFill rotWithShape="1">
          <a:blip r:embed="rId2"/>
          <a:srcRect b="8548"/>
          <a:stretch/>
        </p:blipFill>
        <p:spPr>
          <a:xfrm>
            <a:off x="268657" y="-447294"/>
            <a:ext cx="657379" cy="1213011"/>
          </a:xfrm>
          <a:prstGeom prst="rect">
            <a:avLst/>
          </a:prstGeom>
        </p:spPr>
      </p:pic>
    </p:spTree>
    <p:extLst>
      <p:ext uri="{BB962C8B-B14F-4D97-AF65-F5344CB8AC3E}">
        <p14:creationId xmlns:p14="http://schemas.microsoft.com/office/powerpoint/2010/main" val="14102943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with footer: whit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51A41BB-DCCE-F14C-94A7-879D8A1057F0}"/>
              </a:ext>
            </a:extLst>
          </p:cNvPr>
          <p:cNvSpPr/>
          <p:nvPr userDrawn="1"/>
        </p:nvSpPr>
        <p:spPr>
          <a:xfrm>
            <a:off x="-52137" y="-16042"/>
            <a:ext cx="9248274" cy="627526"/>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Picture Placeholder 9">
            <a:extLst>
              <a:ext uri="{FF2B5EF4-FFF2-40B4-BE49-F238E27FC236}">
                <a16:creationId xmlns:a16="http://schemas.microsoft.com/office/drawing/2014/main" id="{47CF3B1F-1FB0-4943-ADA8-67240C5A4A24}"/>
              </a:ext>
            </a:extLst>
          </p:cNvPr>
          <p:cNvSpPr>
            <a:spLocks noGrp="1"/>
          </p:cNvSpPr>
          <p:nvPr>
            <p:ph type="pic" sz="quarter" idx="10"/>
          </p:nvPr>
        </p:nvSpPr>
        <p:spPr>
          <a:xfrm>
            <a:off x="1159728" y="1219200"/>
            <a:ext cx="5575609" cy="3315629"/>
          </a:xfrm>
        </p:spPr>
        <p:txBody>
          <a:bodyPr/>
          <a:lstStyle/>
          <a:p>
            <a:r>
              <a:rPr lang="en-US"/>
              <a:t>Click icon to add picture</a:t>
            </a:r>
            <a:endParaRPr lang="en-US" dirty="0"/>
          </a:p>
        </p:txBody>
      </p:sp>
      <p:pic>
        <p:nvPicPr>
          <p:cNvPr id="9" name="Picture 8">
            <a:extLst>
              <a:ext uri="{FF2B5EF4-FFF2-40B4-BE49-F238E27FC236}">
                <a16:creationId xmlns:a16="http://schemas.microsoft.com/office/drawing/2014/main" id="{325FB8D4-3D22-EB49-AB6C-90688434977E}"/>
              </a:ext>
            </a:extLst>
          </p:cNvPr>
          <p:cNvPicPr>
            <a:picLocks noChangeAspect="1"/>
          </p:cNvPicPr>
          <p:nvPr userDrawn="1"/>
        </p:nvPicPr>
        <p:blipFill rotWithShape="1">
          <a:blip r:embed="rId2"/>
          <a:srcRect b="9669"/>
          <a:stretch/>
        </p:blipFill>
        <p:spPr>
          <a:xfrm>
            <a:off x="268657" y="-447294"/>
            <a:ext cx="657379" cy="1198143"/>
          </a:xfrm>
          <a:prstGeom prst="rect">
            <a:avLst/>
          </a:prstGeom>
        </p:spPr>
      </p:pic>
    </p:spTree>
    <p:extLst>
      <p:ext uri="{BB962C8B-B14F-4D97-AF65-F5344CB8AC3E}">
        <p14:creationId xmlns:p14="http://schemas.microsoft.com/office/powerpoint/2010/main" val="1315652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only: black">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DE6D189D-FDA9-9848-953C-540B2940805D}"/>
              </a:ext>
            </a:extLst>
          </p:cNvPr>
          <p:cNvSpPr/>
          <p:nvPr userDrawn="1"/>
        </p:nvSpPr>
        <p:spPr>
          <a:xfrm>
            <a:off x="-52137" y="-16042"/>
            <a:ext cx="9248274" cy="627526"/>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699A32F3-9FDB-1E47-9B3D-BA501DBC4ACC}"/>
              </a:ext>
            </a:extLst>
          </p:cNvPr>
          <p:cNvSpPr>
            <a:spLocks noGrp="1"/>
          </p:cNvSpPr>
          <p:nvPr>
            <p:ph type="ctrTitle" hasCustomPrompt="1"/>
          </p:nvPr>
        </p:nvSpPr>
        <p:spPr>
          <a:xfrm>
            <a:off x="1168400" y="962981"/>
            <a:ext cx="7365818" cy="699065"/>
          </a:xfrm>
        </p:spPr>
        <p:txBody>
          <a:bodyPr>
            <a:normAutofit/>
          </a:bodyPr>
          <a:lstStyle>
            <a:lvl1pPr>
              <a:defRPr sz="3000" b="1" i="0" cap="none" spc="0">
                <a:solidFill>
                  <a:schemeClr val="bg1"/>
                </a:solidFill>
                <a:latin typeface="Arial"/>
                <a:cs typeface="Arial"/>
              </a:defRPr>
            </a:lvl1pPr>
          </a:lstStyle>
          <a:p>
            <a:r>
              <a:rPr lang="en-US" dirty="0"/>
              <a:t>Click to edit master title style</a:t>
            </a:r>
          </a:p>
        </p:txBody>
      </p:sp>
      <p:sp>
        <p:nvSpPr>
          <p:cNvPr id="10" name="Text Placeholder 2">
            <a:extLst>
              <a:ext uri="{FF2B5EF4-FFF2-40B4-BE49-F238E27FC236}">
                <a16:creationId xmlns:a16="http://schemas.microsoft.com/office/drawing/2014/main" id="{B7DCBCEF-64A0-B04F-872D-B6A8DB358F05}"/>
              </a:ext>
            </a:extLst>
          </p:cNvPr>
          <p:cNvSpPr>
            <a:spLocks noGrp="1"/>
          </p:cNvSpPr>
          <p:nvPr>
            <p:ph idx="1" hasCustomPrompt="1"/>
          </p:nvPr>
        </p:nvSpPr>
        <p:spPr>
          <a:xfrm>
            <a:off x="1168400" y="1817740"/>
            <a:ext cx="7366018" cy="2810633"/>
          </a:xfrm>
          <a:prstGeom prst="rect">
            <a:avLst/>
          </a:prstGeom>
        </p:spPr>
        <p:txBody>
          <a:bodyPr vert="horz" lIns="91440" tIns="45720" rIns="91440" bIns="45720" rtlCol="0">
            <a:normAutofit/>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a:solidFill>
                  <a:schemeClr val="bg1"/>
                </a:solidFill>
                <a:latin typeface="Arial"/>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edit master subtitle style</a:t>
            </a:r>
          </a:p>
        </p:txBody>
      </p:sp>
      <p:pic>
        <p:nvPicPr>
          <p:cNvPr id="12" name="Picture 11">
            <a:extLst>
              <a:ext uri="{FF2B5EF4-FFF2-40B4-BE49-F238E27FC236}">
                <a16:creationId xmlns:a16="http://schemas.microsoft.com/office/drawing/2014/main" id="{08E2215F-6B7E-EA4A-95A9-B99E76658931}"/>
              </a:ext>
            </a:extLst>
          </p:cNvPr>
          <p:cNvPicPr>
            <a:picLocks noChangeAspect="1"/>
          </p:cNvPicPr>
          <p:nvPr userDrawn="1"/>
        </p:nvPicPr>
        <p:blipFill rotWithShape="1">
          <a:blip r:embed="rId2"/>
          <a:srcRect b="8252"/>
          <a:stretch/>
        </p:blipFill>
        <p:spPr>
          <a:xfrm>
            <a:off x="271420" y="-576087"/>
            <a:ext cx="657379" cy="1334370"/>
          </a:xfrm>
          <a:prstGeom prst="rect">
            <a:avLst/>
          </a:prstGeom>
        </p:spPr>
      </p:pic>
    </p:spTree>
    <p:extLst>
      <p:ext uri="{BB962C8B-B14F-4D97-AF65-F5344CB8AC3E}">
        <p14:creationId xmlns:p14="http://schemas.microsoft.com/office/powerpoint/2010/main" val="1728351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61892" y="634604"/>
            <a:ext cx="6802482" cy="85725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61892" y="1589938"/>
            <a:ext cx="6802482" cy="321528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85" r:id="rId1"/>
    <p:sldLayoutId id="2147493467" r:id="rId2"/>
    <p:sldLayoutId id="2147493486" r:id="rId3"/>
    <p:sldLayoutId id="2147493472" r:id="rId4"/>
    <p:sldLayoutId id="2147493457" r:id="rId5"/>
    <p:sldLayoutId id="2147493480" r:id="rId6"/>
    <p:sldLayoutId id="2147493479" r:id="rId7"/>
    <p:sldLayoutId id="2147493475" r:id="rId8"/>
    <p:sldLayoutId id="2147493456" r:id="rId9"/>
    <p:sldLayoutId id="2147493474" r:id="rId10"/>
    <p:sldLayoutId id="2147493476" r:id="rId11"/>
    <p:sldLayoutId id="2147493481" r:id="rId12"/>
    <p:sldLayoutId id="2147493482" r:id="rId13"/>
    <p:sldLayoutId id="2147493477" r:id="rId14"/>
  </p:sldLayoutIdLst>
  <p:txStyles>
    <p:titleStyle>
      <a:lvl1pPr algn="l" defTabSz="457200" rtl="0" eaLnBrk="1" latinLnBrk="0" hangingPunct="1">
        <a:spcBef>
          <a:spcPct val="0"/>
        </a:spcBef>
        <a:buNone/>
        <a:defRPr sz="3200" b="1" i="0" kern="100" spc="0">
          <a:solidFill>
            <a:schemeClr val="tx1"/>
          </a:solidFill>
          <a:latin typeface="Arial"/>
          <a:ea typeface="+mj-ea"/>
          <a:cs typeface="Arial"/>
        </a:defRPr>
      </a:lvl1pPr>
    </p:titleStyle>
    <p:bodyStyle>
      <a:lvl1pPr marL="342900" indent="-342900" algn="l" defTabSz="457200" rtl="0" eaLnBrk="1" latinLnBrk="0" hangingPunct="1">
        <a:lnSpc>
          <a:spcPct val="100000"/>
        </a:lnSpc>
        <a:spcBef>
          <a:spcPts val="0"/>
        </a:spcBef>
        <a:spcAft>
          <a:spcPts val="1800"/>
        </a:spcAft>
        <a:buClr>
          <a:schemeClr val="tx1">
            <a:lumMod val="50000"/>
            <a:lumOff val="50000"/>
          </a:schemeClr>
        </a:buClr>
        <a:buSzPct val="100000"/>
        <a:buFont typeface="Wingdings" charset="2"/>
        <a:buChar char="§"/>
        <a:defRPr sz="1800" kern="1200">
          <a:solidFill>
            <a:schemeClr val="tx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2.tiff"/></Relationships>
</file>

<file path=ppt/slides/_rels/slide14.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4.tiff"/></Relationships>
</file>

<file path=ppt/slides/_rels/slide15.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16.tif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21.xml"/><Relationship Id="rId1" Type="http://schemas.openxmlformats.org/officeDocument/2006/relationships/slideLayout" Target="../slideLayouts/slideLayout4.xml"/><Relationship Id="rId6" Type="http://schemas.openxmlformats.org/officeDocument/2006/relationships/image" Target="../media/image20.tiff"/><Relationship Id="rId5" Type="http://schemas.openxmlformats.org/officeDocument/2006/relationships/image" Target="../media/image19.tiff"/><Relationship Id="rId4" Type="http://schemas.openxmlformats.org/officeDocument/2006/relationships/image" Target="../media/image18.tiff"/></Relationships>
</file>

<file path=ppt/slides/_rels/slide22.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5.tiff"/><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7.tiff"/><Relationship Id="rId5" Type="http://schemas.openxmlformats.org/officeDocument/2006/relationships/image" Target="../media/image6.tiff"/><Relationship Id="rId4" Type="http://schemas.openxmlformats.org/officeDocument/2006/relationships/image" Target="../media/image5.tiff"/></Relationships>
</file>

<file path=ppt/slides/_rels/slide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7A337521-B5C3-EF42-8975-60812492DE2A}"/>
              </a:ext>
            </a:extLst>
          </p:cNvPr>
          <p:cNvSpPr>
            <a:spLocks noGrp="1"/>
          </p:cNvSpPr>
          <p:nvPr>
            <p:ph type="title"/>
          </p:nvPr>
        </p:nvSpPr>
        <p:spPr/>
        <p:txBody>
          <a:bodyPr>
            <a:normAutofit/>
          </a:bodyPr>
          <a:lstStyle/>
          <a:p>
            <a:r>
              <a:rPr lang="en-US" dirty="0"/>
              <a:t>STEM Graduate Students</a:t>
            </a:r>
          </a:p>
        </p:txBody>
      </p:sp>
      <p:sp>
        <p:nvSpPr>
          <p:cNvPr id="11" name="Text Placeholder 10">
            <a:extLst>
              <a:ext uri="{FF2B5EF4-FFF2-40B4-BE49-F238E27FC236}">
                <a16:creationId xmlns:a16="http://schemas.microsoft.com/office/drawing/2014/main" id="{41098318-849D-274D-BF5F-838586C76E41}"/>
              </a:ext>
            </a:extLst>
          </p:cNvPr>
          <p:cNvSpPr>
            <a:spLocks noGrp="1"/>
          </p:cNvSpPr>
          <p:nvPr>
            <p:ph type="body" sz="quarter" idx="11"/>
          </p:nvPr>
        </p:nvSpPr>
        <p:spPr/>
        <p:txBody>
          <a:bodyPr/>
          <a:lstStyle/>
          <a:p>
            <a:r>
              <a:rPr lang="en-US" dirty="0"/>
              <a:t>S670 – Final Project Presentation</a:t>
            </a:r>
          </a:p>
        </p:txBody>
      </p:sp>
      <p:sp>
        <p:nvSpPr>
          <p:cNvPr id="4" name="Text Placeholder 10">
            <a:extLst>
              <a:ext uri="{FF2B5EF4-FFF2-40B4-BE49-F238E27FC236}">
                <a16:creationId xmlns:a16="http://schemas.microsoft.com/office/drawing/2014/main" id="{1813DA81-6AFA-1541-A665-5CE4EA30D2F2}"/>
              </a:ext>
            </a:extLst>
          </p:cNvPr>
          <p:cNvSpPr txBox="1">
            <a:spLocks/>
          </p:cNvSpPr>
          <p:nvPr/>
        </p:nvSpPr>
        <p:spPr>
          <a:xfrm>
            <a:off x="530694" y="3952954"/>
            <a:ext cx="7734222" cy="252412"/>
          </a:xfrm>
          <a:prstGeom prst="rect">
            <a:avLst/>
          </a:prstGeom>
        </p:spPr>
        <p:txBody>
          <a:bodyPr vert="horz" lIns="91440" tIns="45720" rIns="91440" bIns="45720" rtlCol="0" anchor="ctr">
            <a:noAutofit/>
          </a:bodyPr>
          <a:lstStyle>
            <a:lvl1pPr marL="0" indent="0" algn="l" defTabSz="457200" rtl="0" eaLnBrk="1" latinLnBrk="0" hangingPunct="1">
              <a:lnSpc>
                <a:spcPct val="100000"/>
              </a:lnSpc>
              <a:spcBef>
                <a:spcPts val="0"/>
              </a:spcBef>
              <a:spcAft>
                <a:spcPts val="1800"/>
              </a:spcAft>
              <a:buClr>
                <a:schemeClr val="tx1">
                  <a:lumMod val="50000"/>
                  <a:lumOff val="50000"/>
                </a:schemeClr>
              </a:buClr>
              <a:buSzPct val="100000"/>
              <a:buFont typeface="Wingdings" charset="2"/>
              <a:buNone/>
              <a:defRPr sz="1800" b="0" kern="1200" spc="0" baseline="0">
                <a:solidFill>
                  <a:srgbClr val="A6A6A6"/>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solidFill>
                  <a:schemeClr val="bg1"/>
                </a:solidFill>
              </a:rPr>
              <a:t>By: Ankit Mathur &amp; Nitesh Jaswal</a:t>
            </a:r>
          </a:p>
        </p:txBody>
      </p:sp>
      <p:sp>
        <p:nvSpPr>
          <p:cNvPr id="5" name="Text Placeholder 10">
            <a:extLst>
              <a:ext uri="{FF2B5EF4-FFF2-40B4-BE49-F238E27FC236}">
                <a16:creationId xmlns:a16="http://schemas.microsoft.com/office/drawing/2014/main" id="{12F53BD8-00D0-CB46-A667-2202A80CD492}"/>
              </a:ext>
            </a:extLst>
          </p:cNvPr>
          <p:cNvSpPr txBox="1">
            <a:spLocks/>
          </p:cNvSpPr>
          <p:nvPr/>
        </p:nvSpPr>
        <p:spPr>
          <a:xfrm>
            <a:off x="536771" y="4275618"/>
            <a:ext cx="7734222" cy="252412"/>
          </a:xfrm>
          <a:prstGeom prst="rect">
            <a:avLst/>
          </a:prstGeom>
        </p:spPr>
        <p:txBody>
          <a:bodyPr vert="horz" lIns="91440" tIns="45720" rIns="91440" bIns="45720" rtlCol="0" anchor="ctr">
            <a:noAutofit/>
          </a:bodyPr>
          <a:lstStyle>
            <a:lvl1pPr marL="0" indent="0" algn="l" defTabSz="457200" rtl="0" eaLnBrk="1" latinLnBrk="0" hangingPunct="1">
              <a:lnSpc>
                <a:spcPct val="100000"/>
              </a:lnSpc>
              <a:spcBef>
                <a:spcPts val="0"/>
              </a:spcBef>
              <a:spcAft>
                <a:spcPts val="1800"/>
              </a:spcAft>
              <a:buClr>
                <a:schemeClr val="tx1">
                  <a:lumMod val="50000"/>
                  <a:lumOff val="50000"/>
                </a:schemeClr>
              </a:buClr>
              <a:buSzPct val="100000"/>
              <a:buFont typeface="Wingdings" charset="2"/>
              <a:buNone/>
              <a:defRPr sz="1800" b="0" kern="1200" spc="0" baseline="0">
                <a:solidFill>
                  <a:srgbClr val="A6A6A6"/>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dirty="0"/>
              <a:t>April 16</a:t>
            </a:r>
            <a:r>
              <a:rPr lang="en-US" sz="1400" baseline="30000" dirty="0"/>
              <a:t>th</a:t>
            </a:r>
            <a:r>
              <a:rPr lang="en-US" sz="1400" dirty="0"/>
              <a:t>, 2019</a:t>
            </a:r>
          </a:p>
        </p:txBody>
      </p:sp>
    </p:spTree>
    <p:extLst>
      <p:ext uri="{BB962C8B-B14F-4D97-AF65-F5344CB8AC3E}">
        <p14:creationId xmlns:p14="http://schemas.microsoft.com/office/powerpoint/2010/main" val="2047523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23B221E-1273-F345-AB7C-039896470E96}"/>
              </a:ext>
            </a:extLst>
          </p:cNvPr>
          <p:cNvSpPr>
            <a:spLocks noGrp="1"/>
          </p:cNvSpPr>
          <p:nvPr>
            <p:ph type="ctrTitle"/>
          </p:nvPr>
        </p:nvSpPr>
        <p:spPr>
          <a:xfrm>
            <a:off x="889090" y="615848"/>
            <a:ext cx="8127910" cy="671086"/>
          </a:xfrm>
        </p:spPr>
        <p:txBody>
          <a:bodyPr>
            <a:noAutofit/>
          </a:bodyPr>
          <a:lstStyle/>
          <a:p>
            <a:r>
              <a:rPr lang="en-US" sz="1800" dirty="0"/>
              <a:t>Female students face more challenges than their male counterparts</a:t>
            </a:r>
          </a:p>
        </p:txBody>
      </p:sp>
      <p:pic>
        <p:nvPicPr>
          <p:cNvPr id="4" name="Picture 3">
            <a:extLst>
              <a:ext uri="{FF2B5EF4-FFF2-40B4-BE49-F238E27FC236}">
                <a16:creationId xmlns:a16="http://schemas.microsoft.com/office/drawing/2014/main" id="{89DED323-14A0-CD4A-86D2-A6D756A97B97}"/>
              </a:ext>
            </a:extLst>
          </p:cNvPr>
          <p:cNvPicPr>
            <a:picLocks noChangeAspect="1"/>
          </p:cNvPicPr>
          <p:nvPr/>
        </p:nvPicPr>
        <p:blipFill>
          <a:blip r:embed="rId3"/>
          <a:stretch>
            <a:fillRect/>
          </a:stretch>
        </p:blipFill>
        <p:spPr>
          <a:xfrm>
            <a:off x="1577981" y="1286933"/>
            <a:ext cx="6005879" cy="3706485"/>
          </a:xfrm>
          <a:prstGeom prst="rect">
            <a:avLst/>
          </a:prstGeom>
        </p:spPr>
      </p:pic>
    </p:spTree>
    <p:extLst>
      <p:ext uri="{BB962C8B-B14F-4D97-AF65-F5344CB8AC3E}">
        <p14:creationId xmlns:p14="http://schemas.microsoft.com/office/powerpoint/2010/main" val="9048334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23B221E-1273-F345-AB7C-039896470E96}"/>
              </a:ext>
            </a:extLst>
          </p:cNvPr>
          <p:cNvSpPr>
            <a:spLocks noGrp="1"/>
          </p:cNvSpPr>
          <p:nvPr>
            <p:ph type="ctrTitle"/>
          </p:nvPr>
        </p:nvSpPr>
        <p:spPr>
          <a:xfrm>
            <a:off x="889090" y="615848"/>
            <a:ext cx="8127910" cy="671086"/>
          </a:xfrm>
        </p:spPr>
        <p:txBody>
          <a:bodyPr>
            <a:noAutofit/>
          </a:bodyPr>
          <a:lstStyle/>
          <a:p>
            <a:r>
              <a:rPr lang="en-US" sz="1800" dirty="0"/>
              <a:t>Students in other disciplines faced more challenges as compared to those in the “mainstream” subject areas</a:t>
            </a:r>
          </a:p>
        </p:txBody>
      </p:sp>
      <p:pic>
        <p:nvPicPr>
          <p:cNvPr id="4" name="Picture 3">
            <a:extLst>
              <a:ext uri="{FF2B5EF4-FFF2-40B4-BE49-F238E27FC236}">
                <a16:creationId xmlns:a16="http://schemas.microsoft.com/office/drawing/2014/main" id="{CA9C2B50-EEB8-5A48-A040-F81A3D0A808F}"/>
              </a:ext>
            </a:extLst>
          </p:cNvPr>
          <p:cNvPicPr>
            <a:picLocks noChangeAspect="1"/>
          </p:cNvPicPr>
          <p:nvPr/>
        </p:nvPicPr>
        <p:blipFill>
          <a:blip r:embed="rId3"/>
          <a:stretch>
            <a:fillRect/>
          </a:stretch>
        </p:blipFill>
        <p:spPr>
          <a:xfrm>
            <a:off x="1828512" y="1286934"/>
            <a:ext cx="6249065" cy="3856566"/>
          </a:xfrm>
          <a:prstGeom prst="rect">
            <a:avLst/>
          </a:prstGeom>
        </p:spPr>
      </p:pic>
    </p:spTree>
    <p:extLst>
      <p:ext uri="{BB962C8B-B14F-4D97-AF65-F5344CB8AC3E}">
        <p14:creationId xmlns:p14="http://schemas.microsoft.com/office/powerpoint/2010/main" val="42441356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2">
            <a:extLst>
              <a:ext uri="{FF2B5EF4-FFF2-40B4-BE49-F238E27FC236}">
                <a16:creationId xmlns:a16="http://schemas.microsoft.com/office/drawing/2014/main" id="{12065E10-FFD7-5F42-BF59-D09B346D2CDF}"/>
              </a:ext>
            </a:extLst>
          </p:cNvPr>
          <p:cNvSpPr>
            <a:spLocks noGrp="1"/>
          </p:cNvSpPr>
          <p:nvPr>
            <p:ph type="body" sz="quarter" idx="10"/>
          </p:nvPr>
        </p:nvSpPr>
        <p:spPr>
          <a:xfrm>
            <a:off x="526131" y="2430576"/>
            <a:ext cx="3700462" cy="252412"/>
          </a:xfrm>
        </p:spPr>
        <p:txBody>
          <a:bodyPr/>
          <a:lstStyle/>
          <a:p>
            <a:r>
              <a:rPr lang="en-US" dirty="0"/>
              <a:t>SECTION 3</a:t>
            </a:r>
          </a:p>
        </p:txBody>
      </p:sp>
      <p:sp>
        <p:nvSpPr>
          <p:cNvPr id="12" name="Title 1">
            <a:extLst>
              <a:ext uri="{FF2B5EF4-FFF2-40B4-BE49-F238E27FC236}">
                <a16:creationId xmlns:a16="http://schemas.microsoft.com/office/drawing/2014/main" id="{177AB309-364F-5D48-A5FC-E8B171886A32}"/>
              </a:ext>
            </a:extLst>
          </p:cNvPr>
          <p:cNvSpPr>
            <a:spLocks noGrp="1"/>
          </p:cNvSpPr>
          <p:nvPr>
            <p:ph type="title"/>
          </p:nvPr>
        </p:nvSpPr>
        <p:spPr>
          <a:xfrm>
            <a:off x="526131" y="2759841"/>
            <a:ext cx="8507802" cy="779226"/>
          </a:xfrm>
        </p:spPr>
        <p:txBody>
          <a:bodyPr/>
          <a:lstStyle/>
          <a:p>
            <a:r>
              <a:rPr lang="en-US" dirty="0"/>
              <a:t>Behavior on the response variable</a:t>
            </a:r>
          </a:p>
        </p:txBody>
      </p:sp>
    </p:spTree>
    <p:extLst>
      <p:ext uri="{BB962C8B-B14F-4D97-AF65-F5344CB8AC3E}">
        <p14:creationId xmlns:p14="http://schemas.microsoft.com/office/powerpoint/2010/main" val="14420582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23B221E-1273-F345-AB7C-039896470E96}"/>
              </a:ext>
            </a:extLst>
          </p:cNvPr>
          <p:cNvSpPr>
            <a:spLocks noGrp="1"/>
          </p:cNvSpPr>
          <p:nvPr>
            <p:ph type="ctrTitle"/>
          </p:nvPr>
        </p:nvSpPr>
        <p:spPr>
          <a:xfrm>
            <a:off x="889090" y="615848"/>
            <a:ext cx="8127910" cy="671086"/>
          </a:xfrm>
        </p:spPr>
        <p:txBody>
          <a:bodyPr>
            <a:noAutofit/>
          </a:bodyPr>
          <a:lstStyle/>
          <a:p>
            <a:r>
              <a:rPr lang="en-US" sz="1600"/>
              <a:t>Probability </a:t>
            </a:r>
            <a:r>
              <a:rPr lang="en-US" sz="1600" dirty="0"/>
              <a:t>of staying back in the US for the </a:t>
            </a:r>
            <a:r>
              <a:rPr lang="en-US" sz="1600" i="1" dirty="0"/>
              <a:t>“Very likely” </a:t>
            </a:r>
            <a:r>
              <a:rPr lang="en-US" sz="1600" dirty="0"/>
              <a:t>cohort increases with better treatment and better adjustment to American culture</a:t>
            </a:r>
          </a:p>
        </p:txBody>
      </p:sp>
      <p:pic>
        <p:nvPicPr>
          <p:cNvPr id="4" name="Picture 3">
            <a:extLst>
              <a:ext uri="{FF2B5EF4-FFF2-40B4-BE49-F238E27FC236}">
                <a16:creationId xmlns:a16="http://schemas.microsoft.com/office/drawing/2014/main" id="{79BA3234-D4A6-624D-B01C-6F6C07396606}"/>
              </a:ext>
            </a:extLst>
          </p:cNvPr>
          <p:cNvPicPr>
            <a:picLocks noChangeAspect="1"/>
          </p:cNvPicPr>
          <p:nvPr/>
        </p:nvPicPr>
        <p:blipFill>
          <a:blip r:embed="rId3"/>
          <a:stretch>
            <a:fillRect/>
          </a:stretch>
        </p:blipFill>
        <p:spPr>
          <a:xfrm>
            <a:off x="134465" y="1624589"/>
            <a:ext cx="5057737" cy="3121346"/>
          </a:xfrm>
          <a:prstGeom prst="rect">
            <a:avLst/>
          </a:prstGeom>
        </p:spPr>
      </p:pic>
      <p:pic>
        <p:nvPicPr>
          <p:cNvPr id="5" name="Picture 4">
            <a:extLst>
              <a:ext uri="{FF2B5EF4-FFF2-40B4-BE49-F238E27FC236}">
                <a16:creationId xmlns:a16="http://schemas.microsoft.com/office/drawing/2014/main" id="{F3822BB0-4E9C-FC47-BEB8-F322C1369262}"/>
              </a:ext>
            </a:extLst>
          </p:cNvPr>
          <p:cNvPicPr>
            <a:picLocks noChangeAspect="1"/>
          </p:cNvPicPr>
          <p:nvPr/>
        </p:nvPicPr>
        <p:blipFill rotWithShape="1">
          <a:blip r:embed="rId4"/>
          <a:srcRect l="3313" r="20997"/>
          <a:stretch/>
        </p:blipFill>
        <p:spPr>
          <a:xfrm>
            <a:off x="5168343" y="1624589"/>
            <a:ext cx="3828155" cy="3121345"/>
          </a:xfrm>
          <a:prstGeom prst="rect">
            <a:avLst/>
          </a:prstGeom>
        </p:spPr>
      </p:pic>
    </p:spTree>
    <p:extLst>
      <p:ext uri="{BB962C8B-B14F-4D97-AF65-F5344CB8AC3E}">
        <p14:creationId xmlns:p14="http://schemas.microsoft.com/office/powerpoint/2010/main" val="18187316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23B221E-1273-F345-AB7C-039896470E96}"/>
              </a:ext>
            </a:extLst>
          </p:cNvPr>
          <p:cNvSpPr>
            <a:spLocks noGrp="1"/>
          </p:cNvSpPr>
          <p:nvPr>
            <p:ph type="ctrTitle"/>
          </p:nvPr>
        </p:nvSpPr>
        <p:spPr>
          <a:xfrm>
            <a:off x="889090" y="615848"/>
            <a:ext cx="8127910" cy="671086"/>
          </a:xfrm>
        </p:spPr>
        <p:txBody>
          <a:bodyPr>
            <a:noAutofit/>
          </a:bodyPr>
          <a:lstStyle/>
          <a:p>
            <a:r>
              <a:rPr lang="en-US" sz="1600" dirty="0"/>
              <a:t>Master’s students seem to follow </a:t>
            </a:r>
            <a:r>
              <a:rPr lang="en-US" sz="1600" i="1" dirty="0"/>
              <a:t>almost</a:t>
            </a:r>
            <a:r>
              <a:rPr lang="en-US" sz="1600" dirty="0"/>
              <a:t> a clear trend where the likelihood of staying back in the States increases with better treatment and adjustment</a:t>
            </a:r>
          </a:p>
        </p:txBody>
      </p:sp>
      <p:pic>
        <p:nvPicPr>
          <p:cNvPr id="3" name="Picture 2">
            <a:extLst>
              <a:ext uri="{FF2B5EF4-FFF2-40B4-BE49-F238E27FC236}">
                <a16:creationId xmlns:a16="http://schemas.microsoft.com/office/drawing/2014/main" id="{E139710E-620A-2C46-8869-D20FBDCA0007}"/>
              </a:ext>
            </a:extLst>
          </p:cNvPr>
          <p:cNvPicPr>
            <a:picLocks noChangeAspect="1"/>
          </p:cNvPicPr>
          <p:nvPr/>
        </p:nvPicPr>
        <p:blipFill>
          <a:blip r:embed="rId3"/>
          <a:stretch>
            <a:fillRect/>
          </a:stretch>
        </p:blipFill>
        <p:spPr>
          <a:xfrm>
            <a:off x="71342" y="1518694"/>
            <a:ext cx="5136626" cy="3170033"/>
          </a:xfrm>
          <a:prstGeom prst="rect">
            <a:avLst/>
          </a:prstGeom>
        </p:spPr>
      </p:pic>
      <p:pic>
        <p:nvPicPr>
          <p:cNvPr id="5" name="Picture 4">
            <a:extLst>
              <a:ext uri="{FF2B5EF4-FFF2-40B4-BE49-F238E27FC236}">
                <a16:creationId xmlns:a16="http://schemas.microsoft.com/office/drawing/2014/main" id="{DDEF08B6-740E-A243-8595-44E4167CE48E}"/>
              </a:ext>
            </a:extLst>
          </p:cNvPr>
          <p:cNvPicPr>
            <a:picLocks noChangeAspect="1"/>
          </p:cNvPicPr>
          <p:nvPr/>
        </p:nvPicPr>
        <p:blipFill rotWithShape="1">
          <a:blip r:embed="rId4"/>
          <a:srcRect l="3252" r="20998"/>
          <a:stretch/>
        </p:blipFill>
        <p:spPr>
          <a:xfrm>
            <a:off x="5207968" y="1555478"/>
            <a:ext cx="3800723" cy="3096463"/>
          </a:xfrm>
          <a:prstGeom prst="rect">
            <a:avLst/>
          </a:prstGeom>
        </p:spPr>
      </p:pic>
    </p:spTree>
    <p:extLst>
      <p:ext uri="{BB962C8B-B14F-4D97-AF65-F5344CB8AC3E}">
        <p14:creationId xmlns:p14="http://schemas.microsoft.com/office/powerpoint/2010/main" val="33905175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23B221E-1273-F345-AB7C-039896470E96}"/>
              </a:ext>
            </a:extLst>
          </p:cNvPr>
          <p:cNvSpPr>
            <a:spLocks noGrp="1"/>
          </p:cNvSpPr>
          <p:nvPr>
            <p:ph type="ctrTitle"/>
          </p:nvPr>
        </p:nvSpPr>
        <p:spPr>
          <a:xfrm>
            <a:off x="889090" y="615848"/>
            <a:ext cx="8127910" cy="671086"/>
          </a:xfrm>
        </p:spPr>
        <p:txBody>
          <a:bodyPr>
            <a:noAutofit/>
          </a:bodyPr>
          <a:lstStyle/>
          <a:p>
            <a:r>
              <a:rPr lang="en-US" sz="1800" dirty="0"/>
              <a:t>A similar and much clearer trend can be observed for the </a:t>
            </a:r>
            <a:r>
              <a:rPr lang="en-US" sz="1800" i="1" dirty="0"/>
              <a:t>Chinese </a:t>
            </a:r>
            <a:r>
              <a:rPr lang="en-US" sz="1800" dirty="0"/>
              <a:t>graduate students in the </a:t>
            </a:r>
            <a:r>
              <a:rPr lang="en-US" sz="1800" i="1" dirty="0"/>
              <a:t>“Very likely”</a:t>
            </a:r>
            <a:r>
              <a:rPr lang="en-US" sz="1800" dirty="0"/>
              <a:t> cohort</a:t>
            </a:r>
            <a:endParaRPr lang="en-US" sz="1800" i="1" dirty="0"/>
          </a:p>
        </p:txBody>
      </p:sp>
      <p:pic>
        <p:nvPicPr>
          <p:cNvPr id="2" name="Picture 1">
            <a:extLst>
              <a:ext uri="{FF2B5EF4-FFF2-40B4-BE49-F238E27FC236}">
                <a16:creationId xmlns:a16="http://schemas.microsoft.com/office/drawing/2014/main" id="{9E631906-2B45-DC4E-AAD2-7CB00A2BA5A7}"/>
              </a:ext>
            </a:extLst>
          </p:cNvPr>
          <p:cNvPicPr>
            <a:picLocks noChangeAspect="1"/>
          </p:cNvPicPr>
          <p:nvPr/>
        </p:nvPicPr>
        <p:blipFill>
          <a:blip r:embed="rId3"/>
          <a:stretch>
            <a:fillRect/>
          </a:stretch>
        </p:blipFill>
        <p:spPr>
          <a:xfrm>
            <a:off x="111318" y="1553475"/>
            <a:ext cx="5087592" cy="3139771"/>
          </a:xfrm>
          <a:prstGeom prst="rect">
            <a:avLst/>
          </a:prstGeom>
        </p:spPr>
      </p:pic>
      <p:pic>
        <p:nvPicPr>
          <p:cNvPr id="4" name="Picture 3">
            <a:extLst>
              <a:ext uri="{FF2B5EF4-FFF2-40B4-BE49-F238E27FC236}">
                <a16:creationId xmlns:a16="http://schemas.microsoft.com/office/drawing/2014/main" id="{F4E20580-6C7F-1940-B800-EA53B8C79C51}"/>
              </a:ext>
            </a:extLst>
          </p:cNvPr>
          <p:cNvPicPr>
            <a:picLocks noChangeAspect="1"/>
          </p:cNvPicPr>
          <p:nvPr/>
        </p:nvPicPr>
        <p:blipFill rotWithShape="1">
          <a:blip r:embed="rId4"/>
          <a:srcRect l="3539" r="21570"/>
          <a:stretch/>
        </p:blipFill>
        <p:spPr>
          <a:xfrm>
            <a:off x="5222486" y="1553475"/>
            <a:ext cx="3810196" cy="3139771"/>
          </a:xfrm>
          <a:prstGeom prst="rect">
            <a:avLst/>
          </a:prstGeom>
        </p:spPr>
      </p:pic>
    </p:spTree>
    <p:extLst>
      <p:ext uri="{BB962C8B-B14F-4D97-AF65-F5344CB8AC3E}">
        <p14:creationId xmlns:p14="http://schemas.microsoft.com/office/powerpoint/2010/main" val="19605443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2">
            <a:extLst>
              <a:ext uri="{FF2B5EF4-FFF2-40B4-BE49-F238E27FC236}">
                <a16:creationId xmlns:a16="http://schemas.microsoft.com/office/drawing/2014/main" id="{12065E10-FFD7-5F42-BF59-D09B346D2CDF}"/>
              </a:ext>
            </a:extLst>
          </p:cNvPr>
          <p:cNvSpPr>
            <a:spLocks noGrp="1"/>
          </p:cNvSpPr>
          <p:nvPr>
            <p:ph type="body" sz="quarter" idx="10"/>
          </p:nvPr>
        </p:nvSpPr>
        <p:spPr>
          <a:xfrm>
            <a:off x="526131" y="2430576"/>
            <a:ext cx="3700462" cy="252412"/>
          </a:xfrm>
        </p:spPr>
        <p:txBody>
          <a:bodyPr/>
          <a:lstStyle/>
          <a:p>
            <a:r>
              <a:rPr lang="en-US" dirty="0"/>
              <a:t>SECTION 4</a:t>
            </a:r>
          </a:p>
        </p:txBody>
      </p:sp>
      <p:sp>
        <p:nvSpPr>
          <p:cNvPr id="12" name="Title 1">
            <a:extLst>
              <a:ext uri="{FF2B5EF4-FFF2-40B4-BE49-F238E27FC236}">
                <a16:creationId xmlns:a16="http://schemas.microsoft.com/office/drawing/2014/main" id="{177AB309-364F-5D48-A5FC-E8B171886A32}"/>
              </a:ext>
            </a:extLst>
          </p:cNvPr>
          <p:cNvSpPr>
            <a:spLocks noGrp="1"/>
          </p:cNvSpPr>
          <p:nvPr>
            <p:ph type="title"/>
          </p:nvPr>
        </p:nvSpPr>
        <p:spPr>
          <a:xfrm>
            <a:off x="526131" y="2759841"/>
            <a:ext cx="8507802" cy="779226"/>
          </a:xfrm>
        </p:spPr>
        <p:txBody>
          <a:bodyPr/>
          <a:lstStyle/>
          <a:p>
            <a:r>
              <a:rPr lang="en-US" dirty="0"/>
              <a:t>Next steps</a:t>
            </a:r>
          </a:p>
        </p:txBody>
      </p:sp>
    </p:spTree>
    <p:extLst>
      <p:ext uri="{BB962C8B-B14F-4D97-AF65-F5344CB8AC3E}">
        <p14:creationId xmlns:p14="http://schemas.microsoft.com/office/powerpoint/2010/main" val="30514892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a:extLst>
              <a:ext uri="{FF2B5EF4-FFF2-40B4-BE49-F238E27FC236}">
                <a16:creationId xmlns:a16="http://schemas.microsoft.com/office/drawing/2014/main" id="{3B61F60B-CB2D-BC4A-8DAE-77132C8C59AF}"/>
              </a:ext>
            </a:extLst>
          </p:cNvPr>
          <p:cNvSpPr>
            <a:spLocks noGrp="1"/>
          </p:cNvSpPr>
          <p:nvPr>
            <p:ph idx="1"/>
          </p:nvPr>
        </p:nvSpPr>
        <p:spPr>
          <a:xfrm>
            <a:off x="1168400" y="872067"/>
            <a:ext cx="7366018" cy="3903133"/>
          </a:xfrm>
        </p:spPr>
        <p:txBody>
          <a:bodyPr anchor="ctr">
            <a:normAutofit/>
          </a:bodyPr>
          <a:lstStyle/>
          <a:p>
            <a:pPr marL="285750" lvl="0" indent="-285750">
              <a:spcAft>
                <a:spcPts val="600"/>
              </a:spcAft>
              <a:buFont typeface="Arial" panose="020B0604020202020204" pitchFamily="34" charset="0"/>
              <a:buChar char="•"/>
            </a:pPr>
            <a:r>
              <a:rPr lang="en-US" b="1" dirty="0">
                <a:solidFill>
                  <a:schemeClr val="tx1"/>
                </a:solidFill>
              </a:rPr>
              <a:t>Model fitting</a:t>
            </a:r>
          </a:p>
          <a:p>
            <a:pPr marL="685800" lvl="1">
              <a:spcAft>
                <a:spcPts val="900"/>
              </a:spcAft>
              <a:buFont typeface="Arial" panose="020B0604020202020204" pitchFamily="34" charset="0"/>
              <a:buChar char="•"/>
            </a:pPr>
            <a:r>
              <a:rPr lang="en-US" dirty="0">
                <a:solidFill>
                  <a:schemeClr val="tx1"/>
                </a:solidFill>
              </a:rPr>
              <a:t>Implement 3-levelled Proportional Odds Logistic Regression model</a:t>
            </a:r>
          </a:p>
          <a:p>
            <a:pPr marL="685800" lvl="1">
              <a:spcAft>
                <a:spcPts val="300"/>
              </a:spcAft>
              <a:buFont typeface="Arial" panose="020B0604020202020204" pitchFamily="34" charset="0"/>
              <a:buChar char="•"/>
            </a:pPr>
            <a:r>
              <a:rPr lang="en-US" dirty="0">
                <a:solidFill>
                  <a:schemeClr val="tx1"/>
                </a:solidFill>
              </a:rPr>
              <a:t>Additively build the model by including the most interesting predictors first</a:t>
            </a:r>
          </a:p>
          <a:p>
            <a:pPr marL="685800" lvl="1">
              <a:spcAft>
                <a:spcPts val="300"/>
              </a:spcAft>
              <a:buFont typeface="Arial" panose="020B0604020202020204" pitchFamily="34" charset="0"/>
              <a:buChar char="•"/>
            </a:pPr>
            <a:r>
              <a:rPr lang="en-US" dirty="0">
                <a:solidFill>
                  <a:schemeClr val="tx1"/>
                </a:solidFill>
              </a:rPr>
              <a:t>Possibly include interactions to reduce residual deviance</a:t>
            </a:r>
          </a:p>
          <a:p>
            <a:pPr marL="0" lvl="0" indent="0">
              <a:spcAft>
                <a:spcPts val="600"/>
              </a:spcAft>
              <a:buNone/>
            </a:pPr>
            <a:endParaRPr lang="en-US" b="1" dirty="0">
              <a:solidFill>
                <a:schemeClr val="tx1"/>
              </a:solidFill>
            </a:endParaRPr>
          </a:p>
          <a:p>
            <a:pPr marL="285750" lvl="0" indent="-285750">
              <a:spcAft>
                <a:spcPts val="600"/>
              </a:spcAft>
              <a:buFont typeface="Arial" panose="020B0604020202020204" pitchFamily="34" charset="0"/>
              <a:buChar char="•"/>
            </a:pPr>
            <a:r>
              <a:rPr lang="en-US" b="1" dirty="0">
                <a:solidFill>
                  <a:schemeClr val="tx1"/>
                </a:solidFill>
              </a:rPr>
              <a:t>Possible predictors</a:t>
            </a:r>
          </a:p>
          <a:p>
            <a:pPr marL="685800" lvl="1">
              <a:spcAft>
                <a:spcPts val="900"/>
              </a:spcAft>
              <a:buFont typeface="Arial" panose="020B0604020202020204" pitchFamily="34" charset="0"/>
              <a:buChar char="•"/>
            </a:pPr>
            <a:r>
              <a:rPr lang="en-US" dirty="0">
                <a:solidFill>
                  <a:schemeClr val="tx1"/>
                </a:solidFill>
              </a:rPr>
              <a:t>Treatment by colleagues and professors in the US</a:t>
            </a:r>
          </a:p>
          <a:p>
            <a:pPr marL="685800" lvl="1">
              <a:spcAft>
                <a:spcPts val="900"/>
              </a:spcAft>
              <a:buFont typeface="Arial" panose="020B0604020202020204" pitchFamily="34" charset="0"/>
              <a:buChar char="•"/>
            </a:pPr>
            <a:r>
              <a:rPr lang="en-US" dirty="0">
                <a:solidFill>
                  <a:schemeClr val="tx1"/>
                </a:solidFill>
              </a:rPr>
              <a:t>Adjustment to American Culture</a:t>
            </a:r>
          </a:p>
          <a:p>
            <a:pPr marL="685800" lvl="1">
              <a:spcAft>
                <a:spcPts val="900"/>
              </a:spcAft>
              <a:buFont typeface="Arial" panose="020B0604020202020204" pitchFamily="34" charset="0"/>
              <a:buChar char="•"/>
            </a:pPr>
            <a:r>
              <a:rPr lang="en-US" dirty="0">
                <a:solidFill>
                  <a:schemeClr val="tx1"/>
                </a:solidFill>
              </a:rPr>
              <a:t>Degree</a:t>
            </a:r>
          </a:p>
          <a:p>
            <a:pPr marL="685800" lvl="1">
              <a:spcAft>
                <a:spcPts val="900"/>
              </a:spcAft>
              <a:buFont typeface="Arial" panose="020B0604020202020204" pitchFamily="34" charset="0"/>
              <a:buChar char="•"/>
            </a:pPr>
            <a:r>
              <a:rPr lang="en-US" dirty="0">
                <a:solidFill>
                  <a:schemeClr val="tx1"/>
                </a:solidFill>
              </a:rPr>
              <a:t>Home Country</a:t>
            </a:r>
          </a:p>
        </p:txBody>
      </p:sp>
    </p:spTree>
    <p:extLst>
      <p:ext uri="{BB962C8B-B14F-4D97-AF65-F5344CB8AC3E}">
        <p14:creationId xmlns:p14="http://schemas.microsoft.com/office/powerpoint/2010/main" val="357723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479AB-BD06-A146-A501-CE43EE9DA148}"/>
              </a:ext>
            </a:extLst>
          </p:cNvPr>
          <p:cNvSpPr txBox="1">
            <a:spLocks/>
          </p:cNvSpPr>
          <p:nvPr/>
        </p:nvSpPr>
        <p:spPr>
          <a:xfrm>
            <a:off x="716290" y="2182137"/>
            <a:ext cx="7711420" cy="779226"/>
          </a:xfrm>
          <a:prstGeom prst="rect">
            <a:avLst/>
          </a:prstGeom>
        </p:spPr>
        <p:txBody>
          <a:bodyPr/>
          <a:lstStyle>
            <a:lvl1pPr algn="l" defTabSz="457200" rtl="0" eaLnBrk="1" latinLnBrk="0" hangingPunct="1">
              <a:spcBef>
                <a:spcPct val="0"/>
              </a:spcBef>
              <a:buNone/>
              <a:defRPr sz="3200" b="1" i="0" kern="100" spc="0">
                <a:solidFill>
                  <a:schemeClr val="tx1"/>
                </a:solidFill>
                <a:latin typeface="Arial"/>
                <a:ea typeface="+mj-ea"/>
                <a:cs typeface="Arial"/>
              </a:defRPr>
            </a:lvl1pPr>
          </a:lstStyle>
          <a:p>
            <a:pPr algn="ctr"/>
            <a:r>
              <a:rPr lang="en-US" dirty="0">
                <a:solidFill>
                  <a:schemeClr val="bg1"/>
                </a:solidFill>
              </a:rPr>
              <a:t>Thank you!</a:t>
            </a:r>
          </a:p>
        </p:txBody>
      </p:sp>
    </p:spTree>
    <p:extLst>
      <p:ext uri="{BB962C8B-B14F-4D97-AF65-F5344CB8AC3E}">
        <p14:creationId xmlns:p14="http://schemas.microsoft.com/office/powerpoint/2010/main" val="27996990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E093BFC2-5F5D-854C-B648-9EB8E05DE109}"/>
              </a:ext>
            </a:extLst>
          </p:cNvPr>
          <p:cNvSpPr>
            <a:spLocks noGrp="1"/>
          </p:cNvSpPr>
          <p:nvPr>
            <p:ph type="title"/>
          </p:nvPr>
        </p:nvSpPr>
        <p:spPr>
          <a:xfrm>
            <a:off x="526131" y="2759841"/>
            <a:ext cx="8507802" cy="779226"/>
          </a:xfrm>
        </p:spPr>
        <p:txBody>
          <a:bodyPr/>
          <a:lstStyle/>
          <a:p>
            <a:r>
              <a:rPr lang="en-US" dirty="0"/>
              <a:t>Appendix</a:t>
            </a:r>
          </a:p>
        </p:txBody>
      </p:sp>
    </p:spTree>
    <p:extLst>
      <p:ext uri="{BB962C8B-B14F-4D97-AF65-F5344CB8AC3E}">
        <p14:creationId xmlns:p14="http://schemas.microsoft.com/office/powerpoint/2010/main" val="3495329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6131" y="2759840"/>
            <a:ext cx="8460472" cy="1797169"/>
          </a:xfrm>
        </p:spPr>
        <p:txBody>
          <a:bodyPr/>
          <a:lstStyle/>
          <a:p>
            <a:r>
              <a:rPr lang="en-US" sz="2800" dirty="0"/>
              <a:t>How does the academic experience of STEM graduate students affect their choice of staying back in the United States after graduation?</a:t>
            </a:r>
          </a:p>
        </p:txBody>
      </p:sp>
      <p:sp>
        <p:nvSpPr>
          <p:cNvPr id="3" name="Text Placeholder 2"/>
          <p:cNvSpPr>
            <a:spLocks noGrp="1"/>
          </p:cNvSpPr>
          <p:nvPr>
            <p:ph type="body" sz="quarter" idx="10"/>
          </p:nvPr>
        </p:nvSpPr>
        <p:spPr/>
        <p:txBody>
          <a:bodyPr/>
          <a:lstStyle/>
          <a:p>
            <a:r>
              <a:rPr lang="en-US" dirty="0"/>
              <a:t>Research Question</a:t>
            </a:r>
          </a:p>
        </p:txBody>
      </p:sp>
    </p:spTree>
    <p:extLst>
      <p:ext uri="{BB962C8B-B14F-4D97-AF65-F5344CB8AC3E}">
        <p14:creationId xmlns:p14="http://schemas.microsoft.com/office/powerpoint/2010/main" val="24095288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a:extLst>
              <a:ext uri="{FF2B5EF4-FFF2-40B4-BE49-F238E27FC236}">
                <a16:creationId xmlns:a16="http://schemas.microsoft.com/office/drawing/2014/main" id="{3B61F60B-CB2D-BC4A-8DAE-77132C8C59AF}"/>
              </a:ext>
            </a:extLst>
          </p:cNvPr>
          <p:cNvSpPr>
            <a:spLocks noGrp="1"/>
          </p:cNvSpPr>
          <p:nvPr>
            <p:ph idx="1"/>
          </p:nvPr>
        </p:nvSpPr>
        <p:spPr>
          <a:xfrm>
            <a:off x="1168400" y="872067"/>
            <a:ext cx="7366018" cy="4064000"/>
          </a:xfrm>
        </p:spPr>
        <p:txBody>
          <a:bodyPr>
            <a:normAutofit/>
          </a:bodyPr>
          <a:lstStyle/>
          <a:p>
            <a:pPr marL="285750" lvl="0" indent="-285750">
              <a:buFont typeface="Arial" panose="020B0604020202020204" pitchFamily="34" charset="0"/>
              <a:buChar char="•"/>
            </a:pPr>
            <a:r>
              <a:rPr lang="en-US" dirty="0">
                <a:solidFill>
                  <a:schemeClr val="tx1"/>
                </a:solidFill>
              </a:rPr>
              <a:t>Participating universities:</a:t>
            </a:r>
          </a:p>
          <a:p>
            <a:pPr marL="685800" lvl="1">
              <a:spcAft>
                <a:spcPts val="300"/>
              </a:spcAft>
              <a:buFont typeface="Arial" panose="020B0604020202020204" pitchFamily="34" charset="0"/>
              <a:buChar char="•"/>
            </a:pPr>
            <a:r>
              <a:rPr lang="en-US" dirty="0">
                <a:solidFill>
                  <a:schemeClr val="tx1"/>
                </a:solidFill>
              </a:rPr>
              <a:t>Columbia University</a:t>
            </a:r>
          </a:p>
          <a:p>
            <a:pPr marL="685800" lvl="1">
              <a:spcAft>
                <a:spcPts val="300"/>
              </a:spcAft>
              <a:buFont typeface="Arial" panose="020B0604020202020204" pitchFamily="34" charset="0"/>
              <a:buChar char="•"/>
            </a:pPr>
            <a:r>
              <a:rPr lang="en-US" dirty="0">
                <a:solidFill>
                  <a:schemeClr val="tx1"/>
                </a:solidFill>
              </a:rPr>
              <a:t>University of Illinois-Urbana Champaign</a:t>
            </a:r>
          </a:p>
          <a:p>
            <a:pPr marL="685800" lvl="1">
              <a:spcAft>
                <a:spcPts val="300"/>
              </a:spcAft>
              <a:buFont typeface="Arial" panose="020B0604020202020204" pitchFamily="34" charset="0"/>
              <a:buChar char="•"/>
            </a:pPr>
            <a:r>
              <a:rPr lang="en-US" dirty="0">
                <a:solidFill>
                  <a:schemeClr val="tx1"/>
                </a:solidFill>
              </a:rPr>
              <a:t>Michigan State University</a:t>
            </a:r>
          </a:p>
          <a:p>
            <a:pPr marL="685800" lvl="1">
              <a:spcAft>
                <a:spcPts val="300"/>
              </a:spcAft>
              <a:buFont typeface="Arial" panose="020B0604020202020204" pitchFamily="34" charset="0"/>
              <a:buChar char="•"/>
            </a:pPr>
            <a:r>
              <a:rPr lang="en-US" dirty="0">
                <a:solidFill>
                  <a:schemeClr val="tx1"/>
                </a:solidFill>
              </a:rPr>
              <a:t>Northeastern University</a:t>
            </a:r>
          </a:p>
          <a:p>
            <a:pPr marL="685800" lvl="1">
              <a:spcAft>
                <a:spcPts val="300"/>
              </a:spcAft>
              <a:buFont typeface="Arial" panose="020B0604020202020204" pitchFamily="34" charset="0"/>
              <a:buChar char="•"/>
            </a:pPr>
            <a:r>
              <a:rPr lang="en-US" dirty="0">
                <a:solidFill>
                  <a:schemeClr val="tx1"/>
                </a:solidFill>
              </a:rPr>
              <a:t>Purdue University</a:t>
            </a:r>
          </a:p>
          <a:p>
            <a:pPr marL="685800" lvl="1">
              <a:spcAft>
                <a:spcPts val="300"/>
              </a:spcAft>
              <a:buFont typeface="Arial" panose="020B0604020202020204" pitchFamily="34" charset="0"/>
              <a:buChar char="•"/>
            </a:pPr>
            <a:r>
              <a:rPr lang="en-US" dirty="0">
                <a:solidFill>
                  <a:schemeClr val="tx1"/>
                </a:solidFill>
              </a:rPr>
              <a:t>University of Southern California</a:t>
            </a:r>
          </a:p>
          <a:p>
            <a:pPr marL="685800" lvl="1">
              <a:spcAft>
                <a:spcPts val="300"/>
              </a:spcAft>
              <a:buFont typeface="Arial" panose="020B0604020202020204" pitchFamily="34" charset="0"/>
              <a:buChar char="•"/>
            </a:pPr>
            <a:r>
              <a:rPr lang="en-US" dirty="0">
                <a:solidFill>
                  <a:schemeClr val="tx1"/>
                </a:solidFill>
              </a:rPr>
              <a:t>Arizona State University</a:t>
            </a:r>
          </a:p>
          <a:p>
            <a:pPr marL="685800" lvl="1">
              <a:spcAft>
                <a:spcPts val="300"/>
              </a:spcAft>
              <a:buFont typeface="Arial" panose="020B0604020202020204" pitchFamily="34" charset="0"/>
              <a:buChar char="•"/>
            </a:pPr>
            <a:r>
              <a:rPr lang="en-US" dirty="0">
                <a:solidFill>
                  <a:schemeClr val="tx1"/>
                </a:solidFill>
              </a:rPr>
              <a:t>University of California at Los Angeles</a:t>
            </a:r>
          </a:p>
          <a:p>
            <a:pPr marL="685800" lvl="1">
              <a:spcAft>
                <a:spcPts val="300"/>
              </a:spcAft>
              <a:buFont typeface="Arial" panose="020B0604020202020204" pitchFamily="34" charset="0"/>
              <a:buChar char="•"/>
            </a:pPr>
            <a:r>
              <a:rPr lang="en-US" dirty="0">
                <a:solidFill>
                  <a:schemeClr val="tx1"/>
                </a:solidFill>
              </a:rPr>
              <a:t>New York University</a:t>
            </a:r>
          </a:p>
          <a:p>
            <a:pPr marL="685800" lvl="1">
              <a:spcAft>
                <a:spcPts val="300"/>
              </a:spcAft>
              <a:buFont typeface="Arial" panose="020B0604020202020204" pitchFamily="34" charset="0"/>
              <a:buChar char="•"/>
            </a:pPr>
            <a:r>
              <a:rPr lang="en-US" dirty="0">
                <a:solidFill>
                  <a:schemeClr val="tx1"/>
                </a:solidFill>
              </a:rPr>
              <a:t>University of Washington at Seattle</a:t>
            </a:r>
          </a:p>
          <a:p>
            <a:pPr marL="285750">
              <a:spcAft>
                <a:spcPts val="300"/>
              </a:spcAft>
              <a:buFont typeface="Arial" panose="020B0604020202020204" pitchFamily="34" charset="0"/>
              <a:buChar char="•"/>
            </a:pPr>
            <a:endParaRPr lang="en-US" dirty="0">
              <a:solidFill>
                <a:schemeClr val="tx1"/>
              </a:solidFill>
            </a:endParaRPr>
          </a:p>
        </p:txBody>
      </p:sp>
    </p:spTree>
    <p:extLst>
      <p:ext uri="{BB962C8B-B14F-4D97-AF65-F5344CB8AC3E}">
        <p14:creationId xmlns:p14="http://schemas.microsoft.com/office/powerpoint/2010/main" val="12784102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8829A717-1A61-084D-AB41-F0375938A75E}"/>
              </a:ext>
            </a:extLst>
          </p:cNvPr>
          <p:cNvPicPr>
            <a:picLocks noChangeAspect="1"/>
          </p:cNvPicPr>
          <p:nvPr/>
        </p:nvPicPr>
        <p:blipFill rotWithShape="1">
          <a:blip r:embed="rId3"/>
          <a:srcRect b="5246"/>
          <a:stretch/>
        </p:blipFill>
        <p:spPr>
          <a:xfrm>
            <a:off x="517996" y="753533"/>
            <a:ext cx="3613738" cy="2113211"/>
          </a:xfrm>
          <a:prstGeom prst="rect">
            <a:avLst/>
          </a:prstGeom>
        </p:spPr>
      </p:pic>
      <p:pic>
        <p:nvPicPr>
          <p:cNvPr id="18" name="Picture 17">
            <a:extLst>
              <a:ext uri="{FF2B5EF4-FFF2-40B4-BE49-F238E27FC236}">
                <a16:creationId xmlns:a16="http://schemas.microsoft.com/office/drawing/2014/main" id="{2F19BB8B-652D-684A-B522-766B0E4EC8F1}"/>
              </a:ext>
            </a:extLst>
          </p:cNvPr>
          <p:cNvPicPr>
            <a:picLocks noChangeAspect="1"/>
          </p:cNvPicPr>
          <p:nvPr/>
        </p:nvPicPr>
        <p:blipFill rotWithShape="1">
          <a:blip r:embed="rId4"/>
          <a:srcRect b="4655"/>
          <a:stretch/>
        </p:blipFill>
        <p:spPr>
          <a:xfrm>
            <a:off x="4722814" y="753533"/>
            <a:ext cx="3613738" cy="2126387"/>
          </a:xfrm>
          <a:prstGeom prst="rect">
            <a:avLst/>
          </a:prstGeom>
        </p:spPr>
      </p:pic>
      <p:pic>
        <p:nvPicPr>
          <p:cNvPr id="20" name="Picture 19">
            <a:extLst>
              <a:ext uri="{FF2B5EF4-FFF2-40B4-BE49-F238E27FC236}">
                <a16:creationId xmlns:a16="http://schemas.microsoft.com/office/drawing/2014/main" id="{52A7AB00-C24D-C94D-ABDD-6047E3638A2D}"/>
              </a:ext>
            </a:extLst>
          </p:cNvPr>
          <p:cNvPicPr>
            <a:picLocks noChangeAspect="1"/>
          </p:cNvPicPr>
          <p:nvPr/>
        </p:nvPicPr>
        <p:blipFill rotWithShape="1">
          <a:blip r:embed="rId5"/>
          <a:srcRect b="6337"/>
          <a:stretch/>
        </p:blipFill>
        <p:spPr>
          <a:xfrm>
            <a:off x="475861" y="2941391"/>
            <a:ext cx="3655874" cy="2113211"/>
          </a:xfrm>
          <a:prstGeom prst="rect">
            <a:avLst/>
          </a:prstGeom>
        </p:spPr>
      </p:pic>
      <p:pic>
        <p:nvPicPr>
          <p:cNvPr id="21" name="Picture 20">
            <a:extLst>
              <a:ext uri="{FF2B5EF4-FFF2-40B4-BE49-F238E27FC236}">
                <a16:creationId xmlns:a16="http://schemas.microsoft.com/office/drawing/2014/main" id="{DFB7CFD7-EC66-B540-A391-22E99E258507}"/>
              </a:ext>
            </a:extLst>
          </p:cNvPr>
          <p:cNvPicPr>
            <a:picLocks noChangeAspect="1"/>
          </p:cNvPicPr>
          <p:nvPr/>
        </p:nvPicPr>
        <p:blipFill rotWithShape="1">
          <a:blip r:embed="rId6"/>
          <a:srcRect b="5350"/>
          <a:stretch/>
        </p:blipFill>
        <p:spPr>
          <a:xfrm>
            <a:off x="4722814" y="2941391"/>
            <a:ext cx="3617726" cy="2113211"/>
          </a:xfrm>
          <a:prstGeom prst="rect">
            <a:avLst/>
          </a:prstGeom>
        </p:spPr>
      </p:pic>
    </p:spTree>
    <p:extLst>
      <p:ext uri="{BB962C8B-B14F-4D97-AF65-F5344CB8AC3E}">
        <p14:creationId xmlns:p14="http://schemas.microsoft.com/office/powerpoint/2010/main" val="16221635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23B221E-1273-F345-AB7C-039896470E96}"/>
              </a:ext>
            </a:extLst>
          </p:cNvPr>
          <p:cNvSpPr>
            <a:spLocks noGrp="1"/>
          </p:cNvSpPr>
          <p:nvPr>
            <p:ph type="ctrTitle"/>
          </p:nvPr>
        </p:nvSpPr>
        <p:spPr>
          <a:xfrm>
            <a:off x="889090" y="615848"/>
            <a:ext cx="8127910" cy="671086"/>
          </a:xfrm>
        </p:spPr>
        <p:txBody>
          <a:bodyPr>
            <a:noAutofit/>
          </a:bodyPr>
          <a:lstStyle/>
          <a:p>
            <a:r>
              <a:rPr lang="en-US" sz="1800" i="1" dirty="0"/>
              <a:t>Life sciences </a:t>
            </a:r>
            <a:r>
              <a:rPr lang="en-US" sz="1800" dirty="0"/>
              <a:t>has a higher number of female students, whereas </a:t>
            </a:r>
            <a:r>
              <a:rPr lang="en-US" sz="1800" i="1" dirty="0"/>
              <a:t>Computer science</a:t>
            </a:r>
            <a:r>
              <a:rPr lang="en-US" sz="1800" dirty="0"/>
              <a:t> and </a:t>
            </a:r>
            <a:r>
              <a:rPr lang="en-US" sz="1800" i="1" dirty="0"/>
              <a:t>Engineering</a:t>
            </a:r>
            <a:r>
              <a:rPr lang="en-US" sz="1800" dirty="0"/>
              <a:t> disciplines have more male students</a:t>
            </a:r>
          </a:p>
        </p:txBody>
      </p:sp>
      <p:pic>
        <p:nvPicPr>
          <p:cNvPr id="4" name="Picture 3">
            <a:extLst>
              <a:ext uri="{FF2B5EF4-FFF2-40B4-BE49-F238E27FC236}">
                <a16:creationId xmlns:a16="http://schemas.microsoft.com/office/drawing/2014/main" id="{B6B237CF-F9FB-FB43-A580-02F3CC896F07}"/>
              </a:ext>
            </a:extLst>
          </p:cNvPr>
          <p:cNvPicPr>
            <a:picLocks noChangeAspect="1"/>
          </p:cNvPicPr>
          <p:nvPr/>
        </p:nvPicPr>
        <p:blipFill rotWithShape="1">
          <a:blip r:embed="rId3"/>
          <a:srcRect r="527" b="5679"/>
          <a:stretch/>
        </p:blipFill>
        <p:spPr>
          <a:xfrm>
            <a:off x="1545166" y="1286934"/>
            <a:ext cx="6241760" cy="3652547"/>
          </a:xfrm>
          <a:prstGeom prst="rect">
            <a:avLst/>
          </a:prstGeom>
        </p:spPr>
      </p:pic>
    </p:spTree>
    <p:extLst>
      <p:ext uri="{BB962C8B-B14F-4D97-AF65-F5344CB8AC3E}">
        <p14:creationId xmlns:p14="http://schemas.microsoft.com/office/powerpoint/2010/main" val="25053482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23B221E-1273-F345-AB7C-039896470E96}"/>
              </a:ext>
            </a:extLst>
          </p:cNvPr>
          <p:cNvSpPr>
            <a:spLocks noGrp="1"/>
          </p:cNvSpPr>
          <p:nvPr>
            <p:ph type="ctrTitle"/>
          </p:nvPr>
        </p:nvSpPr>
        <p:spPr>
          <a:xfrm>
            <a:off x="889090" y="615848"/>
            <a:ext cx="8127910" cy="671086"/>
          </a:xfrm>
        </p:spPr>
        <p:txBody>
          <a:bodyPr>
            <a:noAutofit/>
          </a:bodyPr>
          <a:lstStyle/>
          <a:p>
            <a:r>
              <a:rPr lang="en-US" sz="1800" dirty="0"/>
              <a:t>The disparity between male and female students is much higher for </a:t>
            </a:r>
            <a:r>
              <a:rPr lang="en-US" sz="1800" i="1" dirty="0"/>
              <a:t>India</a:t>
            </a:r>
            <a:r>
              <a:rPr lang="en-US" sz="1800" dirty="0"/>
              <a:t> as compared to any other country</a:t>
            </a:r>
          </a:p>
        </p:txBody>
      </p:sp>
      <p:pic>
        <p:nvPicPr>
          <p:cNvPr id="2" name="Picture 1">
            <a:extLst>
              <a:ext uri="{FF2B5EF4-FFF2-40B4-BE49-F238E27FC236}">
                <a16:creationId xmlns:a16="http://schemas.microsoft.com/office/drawing/2014/main" id="{7F7B4E22-FF70-3C47-8E81-D7186BACD57E}"/>
              </a:ext>
            </a:extLst>
          </p:cNvPr>
          <p:cNvPicPr>
            <a:picLocks noChangeAspect="1"/>
          </p:cNvPicPr>
          <p:nvPr/>
        </p:nvPicPr>
        <p:blipFill rotWithShape="1">
          <a:blip r:embed="rId3"/>
          <a:srcRect b="6008"/>
          <a:stretch/>
        </p:blipFill>
        <p:spPr>
          <a:xfrm>
            <a:off x="1535950" y="1286935"/>
            <a:ext cx="6354983" cy="3686294"/>
          </a:xfrm>
          <a:prstGeom prst="rect">
            <a:avLst/>
          </a:prstGeom>
        </p:spPr>
      </p:pic>
    </p:spTree>
    <p:extLst>
      <p:ext uri="{BB962C8B-B14F-4D97-AF65-F5344CB8AC3E}">
        <p14:creationId xmlns:p14="http://schemas.microsoft.com/office/powerpoint/2010/main" val="31451277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23B221E-1273-F345-AB7C-039896470E96}"/>
              </a:ext>
            </a:extLst>
          </p:cNvPr>
          <p:cNvSpPr>
            <a:spLocks noGrp="1"/>
          </p:cNvSpPr>
          <p:nvPr>
            <p:ph type="ctrTitle"/>
          </p:nvPr>
        </p:nvSpPr>
        <p:spPr>
          <a:xfrm>
            <a:off x="889090" y="615848"/>
            <a:ext cx="8127910" cy="671086"/>
          </a:xfrm>
        </p:spPr>
        <p:txBody>
          <a:bodyPr>
            <a:noAutofit/>
          </a:bodyPr>
          <a:lstStyle/>
          <a:p>
            <a:r>
              <a:rPr lang="en-US" sz="1800" dirty="0"/>
              <a:t>PhD students outnumber Master’s students across all disciplines except in </a:t>
            </a:r>
            <a:r>
              <a:rPr lang="en-US" sz="1800" i="1" dirty="0"/>
              <a:t>Computer Science</a:t>
            </a:r>
            <a:endParaRPr lang="en-US" sz="1800" dirty="0"/>
          </a:p>
        </p:txBody>
      </p:sp>
      <p:pic>
        <p:nvPicPr>
          <p:cNvPr id="3" name="Picture 2">
            <a:extLst>
              <a:ext uri="{FF2B5EF4-FFF2-40B4-BE49-F238E27FC236}">
                <a16:creationId xmlns:a16="http://schemas.microsoft.com/office/drawing/2014/main" id="{0DE53270-6C6C-7E41-B3D0-DD81D295B8E8}"/>
              </a:ext>
            </a:extLst>
          </p:cNvPr>
          <p:cNvPicPr>
            <a:picLocks noChangeAspect="1"/>
          </p:cNvPicPr>
          <p:nvPr/>
        </p:nvPicPr>
        <p:blipFill rotWithShape="1">
          <a:blip r:embed="rId3"/>
          <a:srcRect b="6172"/>
          <a:stretch/>
        </p:blipFill>
        <p:spPr>
          <a:xfrm>
            <a:off x="1840750" y="1286934"/>
            <a:ext cx="6106055" cy="3535697"/>
          </a:xfrm>
          <a:prstGeom prst="rect">
            <a:avLst/>
          </a:prstGeom>
        </p:spPr>
      </p:pic>
    </p:spTree>
    <p:extLst>
      <p:ext uri="{BB962C8B-B14F-4D97-AF65-F5344CB8AC3E}">
        <p14:creationId xmlns:p14="http://schemas.microsoft.com/office/powerpoint/2010/main" val="31080401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23B221E-1273-F345-AB7C-039896470E96}"/>
              </a:ext>
            </a:extLst>
          </p:cNvPr>
          <p:cNvSpPr>
            <a:spLocks noGrp="1"/>
          </p:cNvSpPr>
          <p:nvPr>
            <p:ph type="ctrTitle"/>
          </p:nvPr>
        </p:nvSpPr>
        <p:spPr>
          <a:xfrm>
            <a:off x="889090" y="615848"/>
            <a:ext cx="8127910" cy="671086"/>
          </a:xfrm>
        </p:spPr>
        <p:txBody>
          <a:bodyPr>
            <a:noAutofit/>
          </a:bodyPr>
          <a:lstStyle/>
          <a:p>
            <a:r>
              <a:rPr lang="en-US" sz="1800" dirty="0"/>
              <a:t>With the exception of </a:t>
            </a:r>
            <a:r>
              <a:rPr lang="en-US" sz="1800" i="1" dirty="0"/>
              <a:t>India</a:t>
            </a:r>
            <a:r>
              <a:rPr lang="en-US" sz="1800" dirty="0"/>
              <a:t>, PhD students dominate Master’s students across all countries</a:t>
            </a:r>
          </a:p>
        </p:txBody>
      </p:sp>
      <p:pic>
        <p:nvPicPr>
          <p:cNvPr id="2" name="Picture 1">
            <a:extLst>
              <a:ext uri="{FF2B5EF4-FFF2-40B4-BE49-F238E27FC236}">
                <a16:creationId xmlns:a16="http://schemas.microsoft.com/office/drawing/2014/main" id="{033090A0-61D7-1D45-A0EE-F002E4F11ED3}"/>
              </a:ext>
            </a:extLst>
          </p:cNvPr>
          <p:cNvPicPr>
            <a:picLocks noChangeAspect="1"/>
          </p:cNvPicPr>
          <p:nvPr/>
        </p:nvPicPr>
        <p:blipFill rotWithShape="1">
          <a:blip r:embed="rId3"/>
          <a:srcRect b="5679"/>
          <a:stretch/>
        </p:blipFill>
        <p:spPr>
          <a:xfrm>
            <a:off x="1739547" y="1286934"/>
            <a:ext cx="6210562" cy="3615138"/>
          </a:xfrm>
          <a:prstGeom prst="rect">
            <a:avLst/>
          </a:prstGeom>
        </p:spPr>
      </p:pic>
    </p:spTree>
    <p:extLst>
      <p:ext uri="{BB962C8B-B14F-4D97-AF65-F5344CB8AC3E}">
        <p14:creationId xmlns:p14="http://schemas.microsoft.com/office/powerpoint/2010/main" val="2756177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23B221E-1273-F345-AB7C-039896470E96}"/>
              </a:ext>
            </a:extLst>
          </p:cNvPr>
          <p:cNvSpPr>
            <a:spLocks noGrp="1"/>
          </p:cNvSpPr>
          <p:nvPr>
            <p:ph type="ctrTitle"/>
          </p:nvPr>
        </p:nvSpPr>
        <p:spPr>
          <a:xfrm>
            <a:off x="889090" y="615848"/>
            <a:ext cx="8127910" cy="671086"/>
          </a:xfrm>
        </p:spPr>
        <p:txBody>
          <a:bodyPr>
            <a:noAutofit/>
          </a:bodyPr>
          <a:lstStyle/>
          <a:p>
            <a:r>
              <a:rPr lang="en-US" sz="1800" dirty="0"/>
              <a:t>Indian students have the highest share in </a:t>
            </a:r>
            <a:r>
              <a:rPr lang="en-US" sz="1800" i="1" dirty="0"/>
              <a:t>Computer Science </a:t>
            </a:r>
            <a:r>
              <a:rPr lang="en-US" sz="1800" dirty="0"/>
              <a:t>and </a:t>
            </a:r>
            <a:r>
              <a:rPr lang="en-US" sz="1800" i="1" dirty="0"/>
              <a:t>Engineering </a:t>
            </a:r>
            <a:r>
              <a:rPr lang="en-US" sz="1800" dirty="0"/>
              <a:t>disciplines</a:t>
            </a:r>
          </a:p>
        </p:txBody>
      </p:sp>
      <p:pic>
        <p:nvPicPr>
          <p:cNvPr id="3" name="Picture 2">
            <a:extLst>
              <a:ext uri="{FF2B5EF4-FFF2-40B4-BE49-F238E27FC236}">
                <a16:creationId xmlns:a16="http://schemas.microsoft.com/office/drawing/2014/main" id="{B05F0F87-55F1-4F4D-848B-72D4C68DA74C}"/>
              </a:ext>
            </a:extLst>
          </p:cNvPr>
          <p:cNvPicPr>
            <a:picLocks noChangeAspect="1"/>
          </p:cNvPicPr>
          <p:nvPr/>
        </p:nvPicPr>
        <p:blipFill rotWithShape="1">
          <a:blip r:embed="rId3"/>
          <a:srcRect b="6008"/>
          <a:stretch/>
        </p:blipFill>
        <p:spPr>
          <a:xfrm>
            <a:off x="1759482" y="1286934"/>
            <a:ext cx="6165321" cy="3576278"/>
          </a:xfrm>
          <a:prstGeom prst="rect">
            <a:avLst/>
          </a:prstGeom>
        </p:spPr>
      </p:pic>
    </p:spTree>
    <p:extLst>
      <p:ext uri="{BB962C8B-B14F-4D97-AF65-F5344CB8AC3E}">
        <p14:creationId xmlns:p14="http://schemas.microsoft.com/office/powerpoint/2010/main" val="25795469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a:extLst>
              <a:ext uri="{FF2B5EF4-FFF2-40B4-BE49-F238E27FC236}">
                <a16:creationId xmlns:a16="http://schemas.microsoft.com/office/drawing/2014/main" id="{66FED9F0-6AF1-8142-B0F6-5C186A3A8FA1}"/>
              </a:ext>
            </a:extLst>
          </p:cNvPr>
          <p:cNvSpPr>
            <a:spLocks noGrp="1"/>
          </p:cNvSpPr>
          <p:nvPr>
            <p:ph idx="1" hasCustomPrompt="1"/>
          </p:nvPr>
        </p:nvSpPr>
        <p:spPr>
          <a:xfrm>
            <a:off x="1168400" y="1690735"/>
            <a:ext cx="7366018" cy="2810633"/>
          </a:xfrm>
          <a:prstGeom prst="rect">
            <a:avLst/>
          </a:prstGeom>
        </p:spPr>
        <p:txBody>
          <a:bodyPr vert="horz" lIns="91440" tIns="45720" rIns="91440" bIns="45720"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sz="2400" i="1" baseline="0">
                <a:solidFill>
                  <a:srgbClr val="969696"/>
                </a:solidFill>
                <a:latin typeface="Arial"/>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solidFill>
                  <a:schemeClr val="tx1"/>
                </a:solidFill>
              </a:rPr>
              <a:t>As STEM graduate students ourselves, we believe it would be very interesting to know if our academic experience in the United States has any effect whatsoever on the likelihood of us staying back after the completion of our graduation.”</a:t>
            </a:r>
          </a:p>
        </p:txBody>
      </p:sp>
      <p:sp>
        <p:nvSpPr>
          <p:cNvPr id="8" name="TextBox 7">
            <a:extLst>
              <a:ext uri="{FF2B5EF4-FFF2-40B4-BE49-F238E27FC236}">
                <a16:creationId xmlns:a16="http://schemas.microsoft.com/office/drawing/2014/main" id="{56C5712D-1EF6-814C-857F-FDBFD01B5C9D}"/>
              </a:ext>
            </a:extLst>
          </p:cNvPr>
          <p:cNvSpPr txBox="1"/>
          <p:nvPr/>
        </p:nvSpPr>
        <p:spPr>
          <a:xfrm>
            <a:off x="658431" y="1265664"/>
            <a:ext cx="509969" cy="1569660"/>
          </a:xfrm>
          <a:prstGeom prst="rect">
            <a:avLst/>
          </a:prstGeom>
          <a:noFill/>
        </p:spPr>
        <p:txBody>
          <a:bodyPr wrap="square" rtlCol="0">
            <a:spAutoFit/>
          </a:bodyPr>
          <a:lstStyle/>
          <a:p>
            <a:r>
              <a:rPr lang="en-US" sz="9600" dirty="0"/>
              <a:t>“</a:t>
            </a:r>
          </a:p>
        </p:txBody>
      </p:sp>
      <p:sp>
        <p:nvSpPr>
          <p:cNvPr id="4" name="Title 1">
            <a:extLst>
              <a:ext uri="{FF2B5EF4-FFF2-40B4-BE49-F238E27FC236}">
                <a16:creationId xmlns:a16="http://schemas.microsoft.com/office/drawing/2014/main" id="{EA1F978B-8D5D-B247-ADC9-BA0355B775A9}"/>
              </a:ext>
            </a:extLst>
          </p:cNvPr>
          <p:cNvSpPr>
            <a:spLocks noGrp="1"/>
          </p:cNvSpPr>
          <p:nvPr>
            <p:ph type="ctrTitle"/>
          </p:nvPr>
        </p:nvSpPr>
        <p:spPr>
          <a:xfrm>
            <a:off x="889090" y="615848"/>
            <a:ext cx="8127910" cy="671086"/>
          </a:xfrm>
        </p:spPr>
        <p:txBody>
          <a:bodyPr>
            <a:noAutofit/>
          </a:bodyPr>
          <a:lstStyle/>
          <a:p>
            <a:r>
              <a:rPr lang="en-US" sz="1800" dirty="0"/>
              <a:t>Why should we care?</a:t>
            </a:r>
          </a:p>
        </p:txBody>
      </p:sp>
    </p:spTree>
    <p:extLst>
      <p:ext uri="{BB962C8B-B14F-4D97-AF65-F5344CB8AC3E}">
        <p14:creationId xmlns:p14="http://schemas.microsoft.com/office/powerpoint/2010/main" val="5031391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71557DAC-EEB3-0F45-B4B1-5FA744B4B306}"/>
              </a:ext>
            </a:extLst>
          </p:cNvPr>
          <p:cNvSpPr>
            <a:spLocks noGrp="1"/>
          </p:cNvSpPr>
          <p:nvPr>
            <p:ph type="body" sz="quarter" idx="10"/>
          </p:nvPr>
        </p:nvSpPr>
        <p:spPr/>
        <p:txBody>
          <a:bodyPr/>
          <a:lstStyle/>
          <a:p>
            <a:r>
              <a:rPr lang="en-US" dirty="0"/>
              <a:t>SECTION 1</a:t>
            </a:r>
          </a:p>
        </p:txBody>
      </p:sp>
      <p:sp>
        <p:nvSpPr>
          <p:cNvPr id="8" name="Title 1">
            <a:extLst>
              <a:ext uri="{FF2B5EF4-FFF2-40B4-BE49-F238E27FC236}">
                <a16:creationId xmlns:a16="http://schemas.microsoft.com/office/drawing/2014/main" id="{E093BFC2-5F5D-854C-B648-9EB8E05DE109}"/>
              </a:ext>
            </a:extLst>
          </p:cNvPr>
          <p:cNvSpPr>
            <a:spLocks noGrp="1"/>
          </p:cNvSpPr>
          <p:nvPr>
            <p:ph type="title"/>
          </p:nvPr>
        </p:nvSpPr>
        <p:spPr>
          <a:xfrm>
            <a:off x="526131" y="2759841"/>
            <a:ext cx="8507802" cy="779226"/>
          </a:xfrm>
        </p:spPr>
        <p:txBody>
          <a:bodyPr/>
          <a:lstStyle/>
          <a:p>
            <a:r>
              <a:rPr lang="en-US" dirty="0"/>
              <a:t>About the data</a:t>
            </a:r>
          </a:p>
        </p:txBody>
      </p:sp>
    </p:spTree>
    <p:extLst>
      <p:ext uri="{BB962C8B-B14F-4D97-AF65-F5344CB8AC3E}">
        <p14:creationId xmlns:p14="http://schemas.microsoft.com/office/powerpoint/2010/main" val="33473195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a:extLst>
              <a:ext uri="{FF2B5EF4-FFF2-40B4-BE49-F238E27FC236}">
                <a16:creationId xmlns:a16="http://schemas.microsoft.com/office/drawing/2014/main" id="{3B61F60B-CB2D-BC4A-8DAE-77132C8C59AF}"/>
              </a:ext>
            </a:extLst>
          </p:cNvPr>
          <p:cNvSpPr>
            <a:spLocks noGrp="1"/>
          </p:cNvSpPr>
          <p:nvPr>
            <p:ph idx="1"/>
          </p:nvPr>
        </p:nvSpPr>
        <p:spPr>
          <a:xfrm>
            <a:off x="888991" y="753534"/>
            <a:ext cx="7366018" cy="4064000"/>
          </a:xfrm>
        </p:spPr>
        <p:txBody>
          <a:bodyPr anchor="ctr">
            <a:normAutofit/>
          </a:bodyPr>
          <a:lstStyle/>
          <a:p>
            <a:pPr marL="285750" lvl="0" indent="-285750">
              <a:buFont typeface="Arial" panose="020B0604020202020204" pitchFamily="34" charset="0"/>
              <a:buChar char="•"/>
            </a:pPr>
            <a:r>
              <a:rPr lang="en-US" dirty="0">
                <a:solidFill>
                  <a:schemeClr val="tx1"/>
                </a:solidFill>
              </a:rPr>
              <a:t>The dataset is a part of the </a:t>
            </a:r>
            <a:r>
              <a:rPr lang="en-US" b="1" dirty="0">
                <a:solidFill>
                  <a:schemeClr val="tx1"/>
                </a:solidFill>
              </a:rPr>
              <a:t>International STEM Graduate Student Survey (2015)</a:t>
            </a:r>
            <a:r>
              <a:rPr lang="en-US" dirty="0">
                <a:solidFill>
                  <a:schemeClr val="tx1"/>
                </a:solidFill>
              </a:rPr>
              <a:t> that was funded by the </a:t>
            </a:r>
            <a:r>
              <a:rPr lang="en-US" i="1" dirty="0">
                <a:solidFill>
                  <a:schemeClr val="tx1"/>
                </a:solidFill>
              </a:rPr>
              <a:t>National Science Foundation</a:t>
            </a:r>
            <a:endParaRPr lang="en-US" dirty="0">
              <a:solidFill>
                <a:schemeClr val="tx1"/>
              </a:solidFill>
            </a:endParaRPr>
          </a:p>
          <a:p>
            <a:pPr marL="285750" lvl="0" indent="-285750">
              <a:spcAft>
                <a:spcPts val="600"/>
              </a:spcAft>
              <a:buFont typeface="Arial" panose="020B0604020202020204" pitchFamily="34" charset="0"/>
              <a:buChar char="•"/>
            </a:pPr>
            <a:r>
              <a:rPr lang="en-US" dirty="0">
                <a:solidFill>
                  <a:schemeClr val="tx1"/>
                </a:solidFill>
              </a:rPr>
              <a:t>Pertains to </a:t>
            </a:r>
            <a:r>
              <a:rPr lang="en-US" b="1" dirty="0">
                <a:solidFill>
                  <a:schemeClr val="tx1"/>
                </a:solidFill>
              </a:rPr>
              <a:t>787 graduate students</a:t>
            </a:r>
            <a:r>
              <a:rPr lang="en-US" dirty="0">
                <a:solidFill>
                  <a:schemeClr val="tx1"/>
                </a:solidFill>
              </a:rPr>
              <a:t> (Master's and PhD) in STEM disciplines from 10</a:t>
            </a:r>
            <a:r>
              <a:rPr lang="en-US" b="1" dirty="0">
                <a:solidFill>
                  <a:schemeClr val="tx1"/>
                </a:solidFill>
              </a:rPr>
              <a:t> </a:t>
            </a:r>
            <a:r>
              <a:rPr lang="en-US" dirty="0">
                <a:solidFill>
                  <a:schemeClr val="tx1"/>
                </a:solidFill>
              </a:rPr>
              <a:t>prestigious US universities</a:t>
            </a:r>
          </a:p>
        </p:txBody>
      </p:sp>
    </p:spTree>
    <p:extLst>
      <p:ext uri="{BB962C8B-B14F-4D97-AF65-F5344CB8AC3E}">
        <p14:creationId xmlns:p14="http://schemas.microsoft.com/office/powerpoint/2010/main" val="238968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a:extLst>
              <a:ext uri="{FF2B5EF4-FFF2-40B4-BE49-F238E27FC236}">
                <a16:creationId xmlns:a16="http://schemas.microsoft.com/office/drawing/2014/main" id="{3B61F60B-CB2D-BC4A-8DAE-77132C8C59AF}"/>
              </a:ext>
            </a:extLst>
          </p:cNvPr>
          <p:cNvSpPr>
            <a:spLocks noGrp="1"/>
          </p:cNvSpPr>
          <p:nvPr>
            <p:ph idx="1"/>
          </p:nvPr>
        </p:nvSpPr>
        <p:spPr>
          <a:xfrm>
            <a:off x="1168400" y="872067"/>
            <a:ext cx="7366018" cy="3903133"/>
          </a:xfrm>
        </p:spPr>
        <p:txBody>
          <a:bodyPr>
            <a:normAutofit fontScale="92500" lnSpcReduction="10000"/>
          </a:bodyPr>
          <a:lstStyle/>
          <a:p>
            <a:pPr marL="285750" lvl="0" indent="-285750">
              <a:spcAft>
                <a:spcPts val="600"/>
              </a:spcAft>
              <a:buFont typeface="Arial" panose="020B0604020202020204" pitchFamily="34" charset="0"/>
              <a:buChar char="•"/>
            </a:pPr>
            <a:r>
              <a:rPr lang="en-US" b="1" dirty="0">
                <a:solidFill>
                  <a:schemeClr val="tx1"/>
                </a:solidFill>
              </a:rPr>
              <a:t>Demographic variables</a:t>
            </a:r>
          </a:p>
          <a:p>
            <a:pPr marL="685800" lvl="1">
              <a:spcAft>
                <a:spcPts val="300"/>
              </a:spcAft>
              <a:buFont typeface="Arial" panose="020B0604020202020204" pitchFamily="34" charset="0"/>
              <a:buChar char="•"/>
            </a:pPr>
            <a:r>
              <a:rPr lang="en-US" dirty="0">
                <a:solidFill>
                  <a:schemeClr val="tx1"/>
                </a:solidFill>
              </a:rPr>
              <a:t>Gender</a:t>
            </a:r>
          </a:p>
          <a:p>
            <a:pPr marL="685800" lvl="1">
              <a:spcAft>
                <a:spcPts val="300"/>
              </a:spcAft>
              <a:buFont typeface="Arial" panose="020B0604020202020204" pitchFamily="34" charset="0"/>
              <a:buChar char="•"/>
            </a:pPr>
            <a:r>
              <a:rPr lang="en-US" dirty="0">
                <a:solidFill>
                  <a:schemeClr val="tx1"/>
                </a:solidFill>
              </a:rPr>
              <a:t>Degree</a:t>
            </a:r>
          </a:p>
          <a:p>
            <a:pPr marL="685800" lvl="1">
              <a:spcAft>
                <a:spcPts val="300"/>
              </a:spcAft>
              <a:buFont typeface="Arial" panose="020B0604020202020204" pitchFamily="34" charset="0"/>
              <a:buChar char="•"/>
            </a:pPr>
            <a:r>
              <a:rPr lang="en-US" dirty="0">
                <a:solidFill>
                  <a:schemeClr val="tx1"/>
                </a:solidFill>
              </a:rPr>
              <a:t>Discipline</a:t>
            </a:r>
          </a:p>
          <a:p>
            <a:pPr marL="685800" lvl="1">
              <a:buFont typeface="Arial" panose="020B0604020202020204" pitchFamily="34" charset="0"/>
              <a:buChar char="•"/>
            </a:pPr>
            <a:r>
              <a:rPr lang="en-US" dirty="0">
                <a:solidFill>
                  <a:schemeClr val="tx1"/>
                </a:solidFill>
              </a:rPr>
              <a:t>Home country</a:t>
            </a:r>
          </a:p>
          <a:p>
            <a:pPr marL="285750" lvl="0" indent="-285750">
              <a:spcAft>
                <a:spcPts val="600"/>
              </a:spcAft>
              <a:buFont typeface="Arial" panose="020B0604020202020204" pitchFamily="34" charset="0"/>
              <a:buChar char="•"/>
            </a:pPr>
            <a:r>
              <a:rPr lang="en-US" b="1" dirty="0">
                <a:solidFill>
                  <a:schemeClr val="tx1"/>
                </a:solidFill>
              </a:rPr>
              <a:t>Relevant survey questions</a:t>
            </a:r>
          </a:p>
          <a:p>
            <a:pPr marL="685800" lvl="1">
              <a:spcAft>
                <a:spcPts val="300"/>
              </a:spcAft>
              <a:buFont typeface="Arial" panose="020B0604020202020204" pitchFamily="34" charset="0"/>
              <a:buChar char="•"/>
            </a:pPr>
            <a:r>
              <a:rPr lang="en-US" i="1" dirty="0">
                <a:solidFill>
                  <a:schemeClr val="tx1"/>
                </a:solidFill>
              </a:rPr>
              <a:t>How do you feel you are treated by your colleagues and professors in the US in comparison with those in your home country? </a:t>
            </a:r>
          </a:p>
          <a:p>
            <a:pPr marL="685800" lvl="1">
              <a:spcAft>
                <a:spcPts val="300"/>
              </a:spcAft>
              <a:buFont typeface="Arial" panose="020B0604020202020204" pitchFamily="34" charset="0"/>
              <a:buChar char="•"/>
            </a:pPr>
            <a:r>
              <a:rPr lang="en-US" i="1" dirty="0">
                <a:solidFill>
                  <a:schemeClr val="tx1"/>
                </a:solidFill>
              </a:rPr>
              <a:t>How do you feel you would be treated by your colleagues and professors in your home country if you returned?</a:t>
            </a:r>
          </a:p>
          <a:p>
            <a:pPr marL="685800" lvl="1">
              <a:spcAft>
                <a:spcPts val="300"/>
              </a:spcAft>
              <a:buFont typeface="Arial" panose="020B0604020202020204" pitchFamily="34" charset="0"/>
              <a:buChar char="•"/>
            </a:pPr>
            <a:r>
              <a:rPr lang="en-US" i="1" dirty="0">
                <a:solidFill>
                  <a:schemeClr val="tx1"/>
                </a:solidFill>
              </a:rPr>
              <a:t>How successfully do you feel you have adjusted to American educational culture?</a:t>
            </a:r>
            <a:endParaRPr lang="en-US" dirty="0">
              <a:solidFill>
                <a:schemeClr val="tx1"/>
              </a:solidFill>
            </a:endParaRPr>
          </a:p>
          <a:p>
            <a:pPr marL="685800" lvl="1">
              <a:spcAft>
                <a:spcPts val="300"/>
              </a:spcAft>
              <a:buFont typeface="Arial" panose="020B0604020202020204" pitchFamily="34" charset="0"/>
              <a:buChar char="•"/>
            </a:pPr>
            <a:r>
              <a:rPr lang="en-US" i="1" dirty="0">
                <a:solidFill>
                  <a:schemeClr val="tx1"/>
                </a:solidFill>
              </a:rPr>
              <a:t>Please select any challenges you may have encountered while adjusting*</a:t>
            </a:r>
          </a:p>
          <a:p>
            <a:pPr marL="685800" lvl="1">
              <a:spcAft>
                <a:spcPts val="300"/>
              </a:spcAft>
              <a:buFont typeface="Arial" panose="020B0604020202020204" pitchFamily="34" charset="0"/>
              <a:buChar char="•"/>
            </a:pPr>
            <a:r>
              <a:rPr lang="en-US" i="1" dirty="0">
                <a:solidFill>
                  <a:schemeClr val="tx1"/>
                </a:solidFill>
              </a:rPr>
              <a:t>Do you hope to remain in the US after graduation?</a:t>
            </a:r>
            <a:r>
              <a:rPr lang="en-US" i="1" baseline="30000" dirty="0">
                <a:solidFill>
                  <a:schemeClr val="tx1"/>
                </a:solidFill>
              </a:rPr>
              <a:t>#</a:t>
            </a:r>
          </a:p>
        </p:txBody>
      </p:sp>
      <p:sp>
        <p:nvSpPr>
          <p:cNvPr id="2" name="TextBox 1">
            <a:extLst>
              <a:ext uri="{FF2B5EF4-FFF2-40B4-BE49-F238E27FC236}">
                <a16:creationId xmlns:a16="http://schemas.microsoft.com/office/drawing/2014/main" id="{397F3EEE-9CC8-B44D-9A09-7D55C4021536}"/>
              </a:ext>
            </a:extLst>
          </p:cNvPr>
          <p:cNvSpPr txBox="1"/>
          <p:nvPr/>
        </p:nvSpPr>
        <p:spPr>
          <a:xfrm>
            <a:off x="1185332" y="4859866"/>
            <a:ext cx="7863251" cy="220133"/>
          </a:xfrm>
          <a:prstGeom prst="rect">
            <a:avLst/>
          </a:prstGeom>
        </p:spPr>
        <p:txBody>
          <a:bodyPr vert="horz" wrap="square" lIns="91440" tIns="45720" rIns="91440" bIns="45720" rtlCol="0" anchor="ctr">
            <a:noAutofit/>
          </a:bodyPr>
          <a:lstStyle/>
          <a:p>
            <a:r>
              <a:rPr lang="en-US" sz="800" b="0" dirty="0"/>
              <a:t>*</a:t>
            </a:r>
            <a:r>
              <a:rPr lang="en-US" sz="800" b="0" i="1" dirty="0"/>
              <a:t>Multiple answer </a:t>
            </a:r>
            <a:r>
              <a:rPr lang="en-US" sz="800" b="0" dirty="0"/>
              <a:t>question with 6 options: </a:t>
            </a:r>
            <a:r>
              <a:rPr lang="en-US" sz="800" b="0" i="1" dirty="0"/>
              <a:t>Cultural challenges</a:t>
            </a:r>
            <a:r>
              <a:rPr lang="en-US" sz="800" i="1" dirty="0"/>
              <a:t>, Social challenges, Racial challenges, Academic challenges, Financial challenges</a:t>
            </a:r>
            <a:r>
              <a:rPr lang="en-US" sz="800" b="0" dirty="0"/>
              <a:t>, and </a:t>
            </a:r>
            <a:r>
              <a:rPr lang="en-US" sz="800" i="1" dirty="0"/>
              <a:t>Other challenges</a:t>
            </a:r>
            <a:endParaRPr lang="en-US" sz="800" b="0" i="1" dirty="0"/>
          </a:p>
          <a:p>
            <a:pPr algn="l"/>
            <a:r>
              <a:rPr lang="en-US" sz="800" i="1" baseline="30000" dirty="0"/>
              <a:t>#</a:t>
            </a:r>
            <a:r>
              <a:rPr lang="en-US" sz="800" dirty="0"/>
              <a:t>Response variable</a:t>
            </a:r>
            <a:endParaRPr lang="en-US" sz="800" b="0" dirty="0"/>
          </a:p>
        </p:txBody>
      </p:sp>
    </p:spTree>
    <p:extLst>
      <p:ext uri="{BB962C8B-B14F-4D97-AF65-F5344CB8AC3E}">
        <p14:creationId xmlns:p14="http://schemas.microsoft.com/office/powerpoint/2010/main" val="3752325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2">
            <a:extLst>
              <a:ext uri="{FF2B5EF4-FFF2-40B4-BE49-F238E27FC236}">
                <a16:creationId xmlns:a16="http://schemas.microsoft.com/office/drawing/2014/main" id="{12065E10-FFD7-5F42-BF59-D09B346D2CDF}"/>
              </a:ext>
            </a:extLst>
          </p:cNvPr>
          <p:cNvSpPr>
            <a:spLocks noGrp="1"/>
          </p:cNvSpPr>
          <p:nvPr>
            <p:ph type="body" sz="quarter" idx="10"/>
          </p:nvPr>
        </p:nvSpPr>
        <p:spPr>
          <a:xfrm>
            <a:off x="526131" y="2430576"/>
            <a:ext cx="3700462" cy="252412"/>
          </a:xfrm>
        </p:spPr>
        <p:txBody>
          <a:bodyPr/>
          <a:lstStyle/>
          <a:p>
            <a:r>
              <a:rPr lang="en-US" dirty="0"/>
              <a:t>SECTION 2</a:t>
            </a:r>
          </a:p>
        </p:txBody>
      </p:sp>
      <p:sp>
        <p:nvSpPr>
          <p:cNvPr id="12" name="Title 1">
            <a:extLst>
              <a:ext uri="{FF2B5EF4-FFF2-40B4-BE49-F238E27FC236}">
                <a16:creationId xmlns:a16="http://schemas.microsoft.com/office/drawing/2014/main" id="{177AB309-364F-5D48-A5FC-E8B171886A32}"/>
              </a:ext>
            </a:extLst>
          </p:cNvPr>
          <p:cNvSpPr>
            <a:spLocks noGrp="1"/>
          </p:cNvSpPr>
          <p:nvPr>
            <p:ph type="title"/>
          </p:nvPr>
        </p:nvSpPr>
        <p:spPr>
          <a:xfrm>
            <a:off x="526131" y="2759841"/>
            <a:ext cx="8507802" cy="779226"/>
          </a:xfrm>
        </p:spPr>
        <p:txBody>
          <a:bodyPr/>
          <a:lstStyle/>
          <a:p>
            <a:r>
              <a:rPr lang="en-US" dirty="0"/>
              <a:t>Responses to survey questions</a:t>
            </a:r>
          </a:p>
        </p:txBody>
      </p:sp>
    </p:spTree>
    <p:extLst>
      <p:ext uri="{BB962C8B-B14F-4D97-AF65-F5344CB8AC3E}">
        <p14:creationId xmlns:p14="http://schemas.microsoft.com/office/powerpoint/2010/main" val="3486103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242F3FC-2AD0-5F4A-8695-54F69B9CDAB4}"/>
              </a:ext>
            </a:extLst>
          </p:cNvPr>
          <p:cNvPicPr>
            <a:picLocks noChangeAspect="1"/>
          </p:cNvPicPr>
          <p:nvPr/>
        </p:nvPicPr>
        <p:blipFill>
          <a:blip r:embed="rId3"/>
          <a:stretch>
            <a:fillRect/>
          </a:stretch>
        </p:blipFill>
        <p:spPr>
          <a:xfrm>
            <a:off x="571029" y="753532"/>
            <a:ext cx="3447521" cy="2127613"/>
          </a:xfrm>
          <a:prstGeom prst="rect">
            <a:avLst/>
          </a:prstGeom>
        </p:spPr>
      </p:pic>
      <p:pic>
        <p:nvPicPr>
          <p:cNvPr id="3" name="Picture 2">
            <a:extLst>
              <a:ext uri="{FF2B5EF4-FFF2-40B4-BE49-F238E27FC236}">
                <a16:creationId xmlns:a16="http://schemas.microsoft.com/office/drawing/2014/main" id="{E84ECCA2-26A2-CB42-94F1-BDD119F24F83}"/>
              </a:ext>
            </a:extLst>
          </p:cNvPr>
          <p:cNvPicPr>
            <a:picLocks noChangeAspect="1"/>
          </p:cNvPicPr>
          <p:nvPr/>
        </p:nvPicPr>
        <p:blipFill>
          <a:blip r:embed="rId4"/>
          <a:stretch>
            <a:fillRect/>
          </a:stretch>
        </p:blipFill>
        <p:spPr>
          <a:xfrm>
            <a:off x="4893019" y="753532"/>
            <a:ext cx="3447521" cy="2127613"/>
          </a:xfrm>
          <a:prstGeom prst="rect">
            <a:avLst/>
          </a:prstGeom>
        </p:spPr>
      </p:pic>
      <p:pic>
        <p:nvPicPr>
          <p:cNvPr id="4" name="Picture 3">
            <a:extLst>
              <a:ext uri="{FF2B5EF4-FFF2-40B4-BE49-F238E27FC236}">
                <a16:creationId xmlns:a16="http://schemas.microsoft.com/office/drawing/2014/main" id="{25B7597F-7A3B-CA40-A071-D1D4D94A71C4}"/>
              </a:ext>
            </a:extLst>
          </p:cNvPr>
          <p:cNvPicPr>
            <a:picLocks noChangeAspect="1"/>
          </p:cNvPicPr>
          <p:nvPr/>
        </p:nvPicPr>
        <p:blipFill>
          <a:blip r:embed="rId5"/>
          <a:stretch>
            <a:fillRect/>
          </a:stretch>
        </p:blipFill>
        <p:spPr>
          <a:xfrm>
            <a:off x="571029" y="3015885"/>
            <a:ext cx="3447522" cy="2127614"/>
          </a:xfrm>
          <a:prstGeom prst="rect">
            <a:avLst/>
          </a:prstGeom>
        </p:spPr>
      </p:pic>
      <p:pic>
        <p:nvPicPr>
          <p:cNvPr id="5" name="Picture 4">
            <a:extLst>
              <a:ext uri="{FF2B5EF4-FFF2-40B4-BE49-F238E27FC236}">
                <a16:creationId xmlns:a16="http://schemas.microsoft.com/office/drawing/2014/main" id="{A49F496E-6817-DA49-ADA3-F1DB9A803B50}"/>
              </a:ext>
            </a:extLst>
          </p:cNvPr>
          <p:cNvPicPr>
            <a:picLocks noChangeAspect="1"/>
          </p:cNvPicPr>
          <p:nvPr/>
        </p:nvPicPr>
        <p:blipFill>
          <a:blip r:embed="rId6"/>
          <a:stretch>
            <a:fillRect/>
          </a:stretch>
        </p:blipFill>
        <p:spPr>
          <a:xfrm>
            <a:off x="4893019" y="2979289"/>
            <a:ext cx="3447521" cy="2127613"/>
          </a:xfrm>
          <a:prstGeom prst="rect">
            <a:avLst/>
          </a:prstGeom>
        </p:spPr>
      </p:pic>
    </p:spTree>
    <p:extLst>
      <p:ext uri="{BB962C8B-B14F-4D97-AF65-F5344CB8AC3E}">
        <p14:creationId xmlns:p14="http://schemas.microsoft.com/office/powerpoint/2010/main" val="19044045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23B221E-1273-F345-AB7C-039896470E96}"/>
              </a:ext>
            </a:extLst>
          </p:cNvPr>
          <p:cNvSpPr>
            <a:spLocks noGrp="1"/>
          </p:cNvSpPr>
          <p:nvPr>
            <p:ph type="ctrTitle"/>
          </p:nvPr>
        </p:nvSpPr>
        <p:spPr>
          <a:xfrm>
            <a:off x="889090" y="615848"/>
            <a:ext cx="8127910" cy="671086"/>
          </a:xfrm>
        </p:spPr>
        <p:txBody>
          <a:bodyPr>
            <a:noAutofit/>
          </a:bodyPr>
          <a:lstStyle/>
          <a:p>
            <a:r>
              <a:rPr lang="en-US" sz="1800" dirty="0"/>
              <a:t>As compared to PhD students, Master's students are </a:t>
            </a:r>
            <a:r>
              <a:rPr lang="en-US" sz="1800"/>
              <a:t>more confident that </a:t>
            </a:r>
            <a:r>
              <a:rPr lang="en-US" sz="1800" dirty="0"/>
              <a:t>they would be treated better in their home country if they were to return</a:t>
            </a:r>
          </a:p>
        </p:txBody>
      </p:sp>
      <p:pic>
        <p:nvPicPr>
          <p:cNvPr id="2" name="Picture 1">
            <a:extLst>
              <a:ext uri="{FF2B5EF4-FFF2-40B4-BE49-F238E27FC236}">
                <a16:creationId xmlns:a16="http://schemas.microsoft.com/office/drawing/2014/main" id="{7D56E621-0531-7446-83D3-AFFEED682A58}"/>
              </a:ext>
            </a:extLst>
          </p:cNvPr>
          <p:cNvPicPr>
            <a:picLocks noChangeAspect="1"/>
          </p:cNvPicPr>
          <p:nvPr/>
        </p:nvPicPr>
        <p:blipFill>
          <a:blip r:embed="rId3"/>
          <a:stretch>
            <a:fillRect/>
          </a:stretch>
        </p:blipFill>
        <p:spPr>
          <a:xfrm>
            <a:off x="1442809" y="1286934"/>
            <a:ext cx="6258381" cy="3862315"/>
          </a:xfrm>
          <a:prstGeom prst="rect">
            <a:avLst/>
          </a:prstGeom>
        </p:spPr>
      </p:pic>
    </p:spTree>
    <p:extLst>
      <p:ext uri="{BB962C8B-B14F-4D97-AF65-F5344CB8AC3E}">
        <p14:creationId xmlns:p14="http://schemas.microsoft.com/office/powerpoint/2010/main" val="3593700285"/>
      </p:ext>
    </p:extLst>
  </p:cSld>
  <p:clrMapOvr>
    <a:masterClrMapping/>
  </p:clrMapOvr>
</p:sld>
</file>

<file path=ppt/theme/theme1.xml><?xml version="1.0" encoding="utf-8"?>
<a:theme xmlns:a="http://schemas.openxmlformats.org/drawingml/2006/main" name="Mai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bodyPr vert="horz" lIns="91440" tIns="45720" rIns="91440" bIns="45720" rtlCol="0" anchor="ctr">
        <a:noAutofit/>
      </a:bodyPr>
      <a:lstStyle>
        <a:defPPr algn="l">
          <a:defRPr sz="800" b="0" dirty="0" smtClean="0">
            <a:solidFill>
              <a:schemeClr val="bg1">
                <a:lumMod val="75000"/>
              </a:schemeClr>
            </a:solidFill>
          </a:defRPr>
        </a:defPPr>
      </a:lstStyle>
    </a:txDef>
  </a:objectDefaults>
  <a:extraClrSchemeLst/>
  <a:extLst>
    <a:ext uri="{05A4C25C-085E-4340-85A3-A5531E510DB2}">
      <thm15:themeFamily xmlns:thm15="http://schemas.microsoft.com/office/thememl/2012/main" name="BIC presentation IU Bloomington" id="{6EFBC45B-49A5-3440-96D7-43C9FFF75981}" vid="{291E748F-EC18-3F4D-89FD-E634552C6C7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B6F2769-7194-4217-93D3-3AF3A4742282}">
  <ds:schemaRefs>
    <ds:schemaRef ds:uri="http://purl.org/dc/dcmitype/"/>
    <ds:schemaRef ds:uri="http://purl.org/dc/terms/"/>
    <ds:schemaRef ds:uri="http://schemas.microsoft.com/office/2006/documentManagement/types"/>
    <ds:schemaRef ds:uri="http://purl.org/dc/elements/1.1/"/>
    <ds:schemaRef ds:uri="http://www.w3.org/XML/1998/namespace"/>
    <ds:schemaRef ds:uri="http://schemas.microsoft.com/sharepoint/v3/fields"/>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Main</Template>
  <TotalTime>3754</TotalTime>
  <Words>612</Words>
  <Application>Microsoft Macintosh PowerPoint</Application>
  <PresentationFormat>On-screen Show (16:9)</PresentationFormat>
  <Paragraphs>99</Paragraphs>
  <Slides>26</Slides>
  <Notes>26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Wingdings</vt:lpstr>
      <vt:lpstr>Main</vt:lpstr>
      <vt:lpstr>STEM Graduate Students</vt:lpstr>
      <vt:lpstr>How does the academic experience of STEM graduate students affect their choice of staying back in the United States after graduation?</vt:lpstr>
      <vt:lpstr>Why should we care?</vt:lpstr>
      <vt:lpstr>About the data</vt:lpstr>
      <vt:lpstr>PowerPoint Presentation</vt:lpstr>
      <vt:lpstr>PowerPoint Presentation</vt:lpstr>
      <vt:lpstr>Responses to survey questions</vt:lpstr>
      <vt:lpstr>PowerPoint Presentation</vt:lpstr>
      <vt:lpstr>As compared to PhD students, Master's students are more confident that they would be treated better in their home country if they were to return</vt:lpstr>
      <vt:lpstr>Female students face more challenges than their male counterparts</vt:lpstr>
      <vt:lpstr>Students in other disciplines faced more challenges as compared to those in the “mainstream” subject areas</vt:lpstr>
      <vt:lpstr>Behavior on the response variable</vt:lpstr>
      <vt:lpstr>Probability of staying back in the US for the “Very likely” cohort increases with better treatment and better adjustment to American culture</vt:lpstr>
      <vt:lpstr>Master’s students seem to follow almost a clear trend where the likelihood of staying back in the States increases with better treatment and adjustment</vt:lpstr>
      <vt:lpstr>A similar and much clearer trend can be observed for the Chinese graduate students in the “Very likely” cohort</vt:lpstr>
      <vt:lpstr>Next steps</vt:lpstr>
      <vt:lpstr>PowerPoint Presentation</vt:lpstr>
      <vt:lpstr>PowerPoint Presentation</vt:lpstr>
      <vt:lpstr>Appendix</vt:lpstr>
      <vt:lpstr>PowerPoint Presentation</vt:lpstr>
      <vt:lpstr>PowerPoint Presentation</vt:lpstr>
      <vt:lpstr>Life sciences has a higher number of female students, whereas Computer science and Engineering disciplines have more male students</vt:lpstr>
      <vt:lpstr>The disparity between male and female students is much higher for India as compared to any other country</vt:lpstr>
      <vt:lpstr>PhD students outnumber Master’s students across all disciplines except in Computer Science</vt:lpstr>
      <vt:lpstr>With the exception of India, PhD students dominate Master’s students across all countries</vt:lpstr>
      <vt:lpstr>Indian students have the highest share in Computer Science and Engineering disciplines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Bicentennial-focused presentation</dc:title>
  <dc:creator>Mathur, Ankit</dc:creator>
  <cp:lastModifiedBy>Mathur, Ankit</cp:lastModifiedBy>
  <cp:revision>104</cp:revision>
  <cp:lastPrinted>2018-12-18T15:00:20Z</cp:lastPrinted>
  <dcterms:created xsi:type="dcterms:W3CDTF">2019-04-13T01:35:35Z</dcterms:created>
  <dcterms:modified xsi:type="dcterms:W3CDTF">2019-04-16T19:26:49Z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

<file path=docProps/thumbnail.jpeg>
</file>